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9" r:id="rId5"/>
    <p:sldId id="270" r:id="rId6"/>
    <p:sldId id="260" r:id="rId7"/>
    <p:sldId id="271" r:id="rId8"/>
    <p:sldId id="281" r:id="rId9"/>
    <p:sldId id="272" r:id="rId10"/>
    <p:sldId id="261" r:id="rId11"/>
    <p:sldId id="282" r:id="rId12"/>
    <p:sldId id="273" r:id="rId13"/>
    <p:sldId id="274" r:id="rId14"/>
    <p:sldId id="275" r:id="rId15"/>
    <p:sldId id="262" r:id="rId16"/>
    <p:sldId id="283" r:id="rId17"/>
    <p:sldId id="276" r:id="rId18"/>
    <p:sldId id="277" r:id="rId19"/>
    <p:sldId id="278" r:id="rId20"/>
    <p:sldId id="263" r:id="rId21"/>
    <p:sldId id="265" r:id="rId22"/>
    <p:sldId id="266" r:id="rId23"/>
    <p:sldId id="279" r:id="rId24"/>
    <p:sldId id="264" r:id="rId25"/>
    <p:sldId id="280" r:id="rId26"/>
    <p:sldId id="284" r:id="rId27"/>
  </p:sldIdLst>
  <p:sldSz cx="9144000" cy="6858000" type="screen4x3"/>
  <p:notesSz cx="6400800" cy="86868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52463"/>
            <a:ext cx="4341812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>
                <a:cs typeface="Arial" charset="0"/>
              </a:defRPr>
            </a:lvl1pPr>
          </a:lstStyle>
          <a:p>
            <a:pPr>
              <a:defRPr/>
            </a:pPr>
            <a:fld id="{4B8D7A0A-1E79-E54D-943F-534A3E4147B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500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zh_logo_d_pos_grau_1mm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42875"/>
            <a:ext cx="1868488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36000" rIns="0" bIns="0"/>
          <a:lstStyle/>
          <a:p>
            <a:pPr>
              <a:spcBef>
                <a:spcPct val="50000"/>
              </a:spcBef>
              <a:defRPr/>
            </a:pPr>
            <a:r>
              <a:rPr lang="de-CH" sz="1400" b="1">
                <a:cs typeface="Arial" charset="0"/>
              </a:rPr>
              <a:t>Philosophisches Seminar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89138"/>
            <a:ext cx="7343775" cy="12954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de-DE" noProof="0" smtClean="0"/>
              <a:t>Mastertitelformat bearbeiten</a:t>
            </a:r>
            <a:endParaRPr lang="de-CH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429000"/>
            <a:ext cx="73437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Master-Untertitelformat bearbeiten</a:t>
            </a:r>
            <a:endParaRPr lang="de-CH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99213" y="6524625"/>
            <a:ext cx="1844675" cy="215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/>
              <a:t>Seite </a:t>
            </a:r>
            <a:fld id="{6D55B286-31E2-1149-8058-1167D06E0FD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419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85D96E3B-5338-8741-857B-BF84249FBA5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9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08738" y="188913"/>
            <a:ext cx="1835150" cy="5903912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00113" y="188913"/>
            <a:ext cx="5356225" cy="5903912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B4B4E1DD-9B69-4045-BD65-78FD15A335A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836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35ED3374-A4ED-AC4F-B22B-CE56516BEE5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900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9513E64F-4D65-474A-94DB-31C22D888A7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807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3" y="1125538"/>
            <a:ext cx="3595687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59568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46615CA-B2C8-6B4D-B8EC-9C95BD900B9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734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AC1C8CD8-E34D-E94F-9225-759BF2645D8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011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57B190EA-2C1D-C849-8548-897B0AB0145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3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3AE740FE-2C80-E646-99DC-14CB71D970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391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1483709C-302E-7044-ABA7-0D092AAB759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259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auf Platzhalter ziehen oder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16CC8776-B1DE-8148-AF16-AF6DFAC0C8A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671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88913"/>
            <a:ext cx="734377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125538"/>
            <a:ext cx="7343775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524625"/>
            <a:ext cx="7921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cs typeface="Arial" charset="0"/>
              </a:defRPr>
            </a:lvl1pPr>
          </a:lstStyle>
          <a:p>
            <a:pPr>
              <a:defRPr/>
            </a:pPr>
            <a:r>
              <a:rPr lang="de-CH"/>
              <a:t>Seite </a:t>
            </a:r>
            <a:fld id="{080F878F-C2FC-BC41-9593-9B662CD8299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Font typeface="Arial" charset="0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346075" indent="-344488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2pPr>
      <a:lvl3pPr marL="7143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3pPr>
      <a:lvl4pPr marL="1069975" indent="-3540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4pPr>
      <a:lvl5pPr marL="14382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5pPr>
      <a:lvl6pPr marL="18954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6pPr>
      <a:lvl7pPr marL="23526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7pPr>
      <a:lvl8pPr marL="28098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8pPr>
      <a:lvl9pPr marL="32670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900113" y="6524625"/>
            <a:ext cx="21336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0CD889-7A24-0449-82F9-B286AA0D63AE}" type="datetime1">
              <a:rPr lang="de-CH"/>
              <a:pPr eaLnBrk="1" hangingPunct="1"/>
              <a:t>27.06.14</a:t>
            </a:fld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6C65D7B7-27B2-784A-B711-8C0CA3F97F5C}" type="slidenum">
              <a:rPr lang="de-CH"/>
              <a:pPr>
                <a:defRPr/>
              </a:pPr>
              <a:t>1</a:t>
            </a:fld>
            <a:endParaRPr lang="de-C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 smtClean="0"/>
              <a:t>Umweltgerechtigkeit – was ist das?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de-CH" dirty="0" smtClean="0"/>
              <a:t>Anton Leist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10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CH" sz="1600" dirty="0"/>
              <a:t/>
            </a:r>
            <a:br>
              <a:rPr lang="de-CH" sz="1600" dirty="0"/>
            </a:br>
            <a:r>
              <a:rPr lang="de-CH" sz="1600" dirty="0" smtClean="0"/>
              <a:t>3) Ökologische Gerechtigkeit: </a:t>
            </a:r>
            <a:r>
              <a:rPr lang="de-CH" sz="1600" dirty="0"/>
              <a:t>K</a:t>
            </a:r>
            <a:r>
              <a:rPr lang="de-CH" sz="1600" dirty="0" smtClean="0"/>
              <a:t>ernprobleme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44824"/>
            <a:ext cx="604867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57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11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CH" sz="1600" dirty="0"/>
              <a:t/>
            </a:r>
            <a:br>
              <a:rPr lang="de-CH" sz="1600" dirty="0"/>
            </a:br>
            <a:r>
              <a:rPr lang="de-CH" sz="1600" dirty="0" smtClean="0"/>
              <a:t>3) Ökologische Gerechtigkeit: </a:t>
            </a:r>
            <a:r>
              <a:rPr lang="de-CH" sz="1600" dirty="0"/>
              <a:t>K</a:t>
            </a:r>
            <a:r>
              <a:rPr lang="de-CH" sz="1600" dirty="0" smtClean="0"/>
              <a:t>ernprobleme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136905" cy="569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CH" sz="2400" b="1" dirty="0" smtClean="0"/>
              <a:t>ÖK: Gerechtigkeit bei lokalen und globalen Ressourcen</a:t>
            </a:r>
          </a:p>
          <a:p>
            <a:pPr marL="0" indent="0" eaLnBrk="1" hangingPunct="1">
              <a:defRPr/>
            </a:pPr>
            <a:endParaRPr lang="de-CH" sz="2400" dirty="0" smtClean="0"/>
          </a:p>
          <a:p>
            <a:pPr marL="0" indent="0" eaLnBrk="1" hangingPunct="1">
              <a:defRPr/>
            </a:pPr>
            <a:r>
              <a:rPr lang="de-CH" sz="2400" b="1" dirty="0" smtClean="0"/>
              <a:t>Konkrete Themen</a:t>
            </a:r>
            <a:r>
              <a:rPr lang="de-CH" sz="2400" dirty="0" smtClean="0"/>
              <a:t>: Verknappung bei ‚Weltgütern‘ wie Fischen, </a:t>
            </a:r>
            <a:r>
              <a:rPr lang="de-CH" sz="2400" dirty="0" err="1" smtClean="0"/>
              <a:t>Biodiversität</a:t>
            </a:r>
            <a:r>
              <a:rPr lang="de-CH" sz="2400" dirty="0" smtClean="0"/>
              <a:t>, Tiefenwasser, Atmosphäre/Senken. </a:t>
            </a:r>
          </a:p>
          <a:p>
            <a:pPr marL="0" indent="0" eaLnBrk="1" hangingPunct="1">
              <a:defRPr/>
            </a:pPr>
            <a:r>
              <a:rPr lang="de-CH" sz="2400" b="1" dirty="0" smtClean="0"/>
              <a:t>Folgengemeinschaft</a:t>
            </a:r>
            <a:r>
              <a:rPr lang="de-CH" sz="2400" dirty="0" smtClean="0"/>
              <a:t>:</a:t>
            </a:r>
          </a:p>
          <a:p>
            <a:pPr marL="0" indent="0" eaLnBrk="1" hangingPunct="1">
              <a:defRPr/>
            </a:pPr>
            <a:r>
              <a:rPr lang="de-CH" sz="2400" dirty="0" smtClean="0"/>
              <a:t>Ja, bei Ressourcen mit indirekter (Wasser) oder direkter Konsequenz (Klima)</a:t>
            </a:r>
          </a:p>
          <a:p>
            <a:pPr marL="0" indent="0" eaLnBrk="1" hangingPunct="1">
              <a:defRPr/>
            </a:pPr>
            <a:r>
              <a:rPr lang="de-CH" sz="2400" b="1" dirty="0" smtClean="0"/>
              <a:t>Gerechtigkeitsgemeinschaft</a:t>
            </a:r>
            <a:r>
              <a:rPr lang="de-CH" sz="2400" dirty="0" smtClean="0"/>
              <a:t>?</a:t>
            </a:r>
          </a:p>
          <a:p>
            <a:pPr marL="0" indent="0" eaLnBrk="1" hangingPunct="1">
              <a:defRPr/>
            </a:pPr>
            <a:r>
              <a:rPr lang="de-CH" sz="2400" dirty="0" smtClean="0"/>
              <a:t>Unklar, weil von real-sozialen Voraussetzungen abhängig (genealogische Gerechtigkeit (!))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40047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12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CH" sz="1600" dirty="0"/>
              <a:t/>
            </a:r>
            <a:br>
              <a:rPr lang="de-CH" sz="1600" dirty="0"/>
            </a:br>
            <a:r>
              <a:rPr lang="de-CH" sz="1600" dirty="0" smtClean="0"/>
              <a:t>3) Ökologische Gerechtigkeit: </a:t>
            </a:r>
            <a:r>
              <a:rPr lang="de-CH" sz="1600" dirty="0"/>
              <a:t>K</a:t>
            </a:r>
            <a:r>
              <a:rPr lang="de-CH" sz="1600" dirty="0" smtClean="0"/>
              <a:t>ernprobleme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1"/>
            <a:ext cx="8136905" cy="5692774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CH" sz="2400" b="1" dirty="0" smtClean="0"/>
              <a:t>ÖK: Gerechtigkeit bei lokalen und globalen Ressourcen</a:t>
            </a:r>
          </a:p>
          <a:p>
            <a:pPr marL="0" indent="0" eaLnBrk="1" hangingPunct="1">
              <a:defRPr/>
            </a:pPr>
            <a:endParaRPr lang="de-CH" sz="2400" dirty="0" smtClean="0"/>
          </a:p>
          <a:p>
            <a:pPr marL="0" indent="0" eaLnBrk="1" hangingPunct="1">
              <a:defRPr/>
            </a:pPr>
            <a:r>
              <a:rPr lang="de-CH" sz="2400" dirty="0" smtClean="0"/>
              <a:t>Damit innerhalb einer Gesellschaft </a:t>
            </a:r>
            <a:r>
              <a:rPr lang="de-CH" sz="2400" b="1" dirty="0" smtClean="0"/>
              <a:t>Gerechtigkeit</a:t>
            </a:r>
            <a:r>
              <a:rPr lang="de-CH" sz="2400" dirty="0" smtClean="0"/>
              <a:t> thematisiert werden kann, muss gegeben sein: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Mitglieder anerkennen sich gegenseitig als Mitglieder einer </a:t>
            </a:r>
            <a:r>
              <a:rPr lang="de-CH" sz="2400" b="1" dirty="0" smtClean="0"/>
              <a:t>Kooperationsgemeinschaft</a:t>
            </a:r>
          </a:p>
          <a:p>
            <a:pPr>
              <a:buFont typeface="Arial"/>
              <a:buChar char="•"/>
              <a:defRPr/>
            </a:pPr>
            <a:r>
              <a:rPr lang="de-CH" sz="2400" dirty="0"/>
              <a:t>Mitglieder teilen annähernd </a:t>
            </a:r>
            <a:r>
              <a:rPr lang="de-CH" sz="2400" dirty="0" smtClean="0"/>
              <a:t>gleiche Vorstellungen über gleiche Rechte und Pflichten  </a:t>
            </a:r>
            <a:endParaRPr lang="de-CH" sz="2400" dirty="0"/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Mitglieder befinden sich im </a:t>
            </a:r>
            <a:r>
              <a:rPr lang="de-CH" sz="2400" b="1" dirty="0" smtClean="0"/>
              <a:t>gegenseitigen Austausch </a:t>
            </a:r>
            <a:r>
              <a:rPr lang="de-CH" sz="2400" dirty="0" smtClean="0"/>
              <a:t>von Leistungen (Produktion, Handel, Verkehr, Kommunikation).</a:t>
            </a:r>
          </a:p>
        </p:txBody>
      </p:sp>
    </p:spTree>
    <p:extLst>
      <p:ext uri="{BB962C8B-B14F-4D97-AF65-F5344CB8AC3E}">
        <p14:creationId xmlns:p14="http://schemas.microsoft.com/office/powerpoint/2010/main" val="30924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13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CH" sz="1600" dirty="0"/>
              <a:t/>
            </a:r>
            <a:br>
              <a:rPr lang="de-CH" sz="1600" dirty="0"/>
            </a:br>
            <a:r>
              <a:rPr lang="de-CH" sz="1600" dirty="0" smtClean="0"/>
              <a:t>3) Ökologische Gerechtigkeit: </a:t>
            </a:r>
            <a:r>
              <a:rPr lang="de-CH" sz="1600" dirty="0"/>
              <a:t>K</a:t>
            </a:r>
            <a:r>
              <a:rPr lang="de-CH" sz="1600" dirty="0" smtClean="0"/>
              <a:t>ernprobleme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1"/>
            <a:ext cx="8136905" cy="5692774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CH" sz="2400" b="1" dirty="0" smtClean="0"/>
              <a:t>ÖK: Gerechtigkeit bei lokalen und globalen Ressourcen</a:t>
            </a:r>
          </a:p>
          <a:p>
            <a:pPr marL="0" indent="0" eaLnBrk="1" hangingPunct="1">
              <a:lnSpc>
                <a:spcPct val="50000"/>
              </a:lnSpc>
              <a:defRPr/>
            </a:pPr>
            <a:endParaRPr lang="de-CH" sz="2400" dirty="0" smtClean="0"/>
          </a:p>
          <a:p>
            <a:pPr marL="0" indent="0" eaLnBrk="1" hangingPunct="1">
              <a:defRPr/>
            </a:pPr>
            <a:r>
              <a:rPr lang="de-CH" sz="2400" dirty="0" smtClean="0"/>
              <a:t>Gerechtigkeit im </a:t>
            </a:r>
            <a:r>
              <a:rPr lang="de-CH" sz="2400" b="1" dirty="0" smtClean="0"/>
              <a:t>internationalen</a:t>
            </a:r>
            <a:r>
              <a:rPr lang="de-CH" sz="2400" dirty="0" smtClean="0"/>
              <a:t> Maßstab: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Mitglieder anerkennen sich </a:t>
            </a:r>
            <a:r>
              <a:rPr lang="de-CH" sz="2400" b="1" dirty="0" smtClean="0"/>
              <a:t>bestenfalls eingeschränkt </a:t>
            </a:r>
            <a:r>
              <a:rPr lang="de-CH" sz="2400" dirty="0" smtClean="0"/>
              <a:t>als als Mitglieder einer Kooperationsgemeinschaft (Frage von internationalen Verträgen)</a:t>
            </a:r>
          </a:p>
          <a:p>
            <a:pPr>
              <a:buFont typeface="Arial"/>
              <a:buChar char="•"/>
              <a:defRPr/>
            </a:pPr>
            <a:r>
              <a:rPr lang="de-CH" sz="2400" dirty="0"/>
              <a:t>Mitglieder teilen </a:t>
            </a:r>
            <a:r>
              <a:rPr lang="de-CH" sz="2400" b="1" dirty="0" smtClean="0"/>
              <a:t>keine</a:t>
            </a:r>
            <a:r>
              <a:rPr lang="de-CH" sz="2400" dirty="0" smtClean="0"/>
              <a:t> annähernd gleichen Vorstellungen über gleiche Rechte und Pflichten  </a:t>
            </a:r>
            <a:endParaRPr lang="de-CH" sz="2400" dirty="0"/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Mitglieder befinden sich </a:t>
            </a:r>
            <a:r>
              <a:rPr lang="de-CH" sz="2400" b="1" dirty="0" smtClean="0"/>
              <a:t>nur teilweise </a:t>
            </a:r>
            <a:r>
              <a:rPr lang="de-CH" sz="2400" dirty="0" smtClean="0"/>
              <a:t>und vor allem in sehr </a:t>
            </a:r>
            <a:r>
              <a:rPr lang="de-CH" sz="2400" b="1" dirty="0" smtClean="0"/>
              <a:t>ungleichem</a:t>
            </a:r>
            <a:r>
              <a:rPr lang="de-CH" sz="2400" dirty="0" smtClean="0"/>
              <a:t> gegenseitigen Austausch von Leistungen (Produktion, Handel, Verkehr, Kommunikation).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Mitglieder leben nicht </a:t>
            </a:r>
            <a:r>
              <a:rPr lang="de-CH" sz="2400" b="1" dirty="0" smtClean="0"/>
              <a:t>zeitgleich</a:t>
            </a:r>
            <a:r>
              <a:rPr lang="de-CH" sz="2400" dirty="0" smtClean="0"/>
              <a:t>: intergenerationelle Gerechtigkeit?</a:t>
            </a:r>
          </a:p>
        </p:txBody>
      </p:sp>
    </p:spTree>
    <p:extLst>
      <p:ext uri="{BB962C8B-B14F-4D97-AF65-F5344CB8AC3E}">
        <p14:creationId xmlns:p14="http://schemas.microsoft.com/office/powerpoint/2010/main" val="413544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14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CH" sz="1600" dirty="0"/>
              <a:t/>
            </a:r>
            <a:br>
              <a:rPr lang="de-CH" sz="1600" dirty="0"/>
            </a:br>
            <a:r>
              <a:rPr lang="de-CH" sz="1600" dirty="0" smtClean="0"/>
              <a:t>3) Ökologische Gerechtigkeit: </a:t>
            </a:r>
            <a:r>
              <a:rPr lang="de-CH" sz="1600" dirty="0"/>
              <a:t>K</a:t>
            </a:r>
            <a:r>
              <a:rPr lang="de-CH" sz="1600" dirty="0" smtClean="0"/>
              <a:t>ernprobleme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1"/>
            <a:ext cx="8136905" cy="5692774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CH" sz="2400" b="1" dirty="0" smtClean="0"/>
              <a:t>ÖK: Gerechtigkeit bei lokalen und globalen Ressourcen</a:t>
            </a:r>
          </a:p>
          <a:p>
            <a:pPr marL="0" indent="0" eaLnBrk="1" hangingPunct="1">
              <a:defRPr/>
            </a:pPr>
            <a:endParaRPr lang="de-CH" sz="2400" dirty="0" smtClean="0"/>
          </a:p>
          <a:p>
            <a:pPr marL="0" indent="0" eaLnBrk="1" hangingPunct="1">
              <a:defRPr/>
            </a:pPr>
            <a:r>
              <a:rPr lang="de-CH" sz="2400" b="1" dirty="0" smtClean="0"/>
              <a:t>Fazit zu </a:t>
            </a:r>
            <a:r>
              <a:rPr lang="de-CH" sz="2400" b="1" dirty="0" smtClean="0"/>
              <a:t>globaler ÖK</a:t>
            </a:r>
            <a:endParaRPr lang="de-CH" sz="2400" b="1" dirty="0" smtClean="0"/>
          </a:p>
          <a:p>
            <a:pPr marL="0" indent="0" eaLnBrk="1" hangingPunct="1">
              <a:lnSpc>
                <a:spcPct val="50000"/>
              </a:lnSpc>
              <a:defRPr/>
            </a:pPr>
            <a:endParaRPr lang="de-CH" sz="2400" dirty="0"/>
          </a:p>
          <a:p>
            <a:pPr>
              <a:buFont typeface="Arial"/>
              <a:buChar char="•"/>
              <a:defRPr/>
            </a:pPr>
            <a:r>
              <a:rPr lang="de-CH" sz="2400" dirty="0" smtClean="0"/>
              <a:t>Wirksam auf dem Niveau von </a:t>
            </a:r>
            <a:r>
              <a:rPr lang="de-CH" sz="2400" b="1" dirty="0" smtClean="0"/>
              <a:t>Statusgerechtigkeit</a:t>
            </a:r>
            <a:r>
              <a:rPr lang="de-CH" sz="2400" dirty="0" smtClean="0"/>
              <a:t>, aber </a:t>
            </a:r>
            <a:r>
              <a:rPr lang="de-CH" sz="2400" dirty="0" smtClean="0"/>
              <a:t>selbst in </a:t>
            </a:r>
            <a:r>
              <a:rPr lang="de-CH" sz="2400" dirty="0" smtClean="0"/>
              <a:t>diesem Verständnis </a:t>
            </a:r>
            <a:r>
              <a:rPr lang="de-CH" sz="2400" dirty="0" smtClean="0"/>
              <a:t>politisch </a:t>
            </a:r>
            <a:r>
              <a:rPr lang="de-CH" sz="2400" dirty="0"/>
              <a:t>schwer durchsetzbar</a:t>
            </a:r>
            <a:r>
              <a:rPr lang="de-CH" sz="2400" dirty="0" smtClean="0"/>
              <a:t>.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Wahrscheinlich utopisch auf dem Niveau der </a:t>
            </a:r>
            <a:r>
              <a:rPr lang="de-CH" sz="2400" b="1" dirty="0" smtClean="0"/>
              <a:t>Verteilungsgerechtigkeit</a:t>
            </a:r>
            <a:r>
              <a:rPr lang="de-CH" sz="2400" dirty="0" smtClean="0"/>
              <a:t>, weil die sozialen Voraussetzungen für Kooperation nicht gegeben. </a:t>
            </a:r>
            <a:endParaRPr lang="de-CH" sz="2400" dirty="0" smtClean="0"/>
          </a:p>
          <a:p>
            <a:pPr eaLnBrk="1" hangingPunct="1">
              <a:buFont typeface="Arial"/>
              <a:buChar char="•"/>
              <a:defRPr/>
            </a:pPr>
            <a:r>
              <a:rPr lang="de-CH" sz="2400" b="1" dirty="0" smtClean="0"/>
              <a:t>Beispiel</a:t>
            </a:r>
            <a:r>
              <a:rPr lang="de-CH" sz="2400" dirty="0" smtClean="0"/>
              <a:t>: Kyoto</a:t>
            </a:r>
            <a:r>
              <a:rPr lang="de-CH" sz="2400" dirty="0" smtClean="0"/>
              <a:t>-</a:t>
            </a:r>
            <a:r>
              <a:rPr lang="de-CH" sz="2400" dirty="0" smtClean="0"/>
              <a:t>Nachfolgevertrag: </a:t>
            </a:r>
            <a:r>
              <a:rPr lang="de-CH" sz="2400" dirty="0" smtClean="0"/>
              <a:t>Ohne Vertrag keine globale Klimagerechtigkeit.</a:t>
            </a:r>
          </a:p>
        </p:txBody>
      </p:sp>
    </p:spTree>
    <p:extLst>
      <p:ext uri="{BB962C8B-B14F-4D97-AF65-F5344CB8AC3E}">
        <p14:creationId xmlns:p14="http://schemas.microsoft.com/office/powerpoint/2010/main" val="363955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15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4) Lebensumweltgerechtigkeit: Platzierungsprinzip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79" y="1700808"/>
            <a:ext cx="5760045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9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16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4) Lebensumweltgerechtigkeit: Platzierungsprinzip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175" y="819060"/>
            <a:ext cx="8136905" cy="569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400" b="1" dirty="0" smtClean="0"/>
              <a:t>Lebensumweltgerechtigkeit</a:t>
            </a:r>
            <a:r>
              <a:rPr lang="de-DE" sz="2400" dirty="0" smtClean="0"/>
              <a:t>: Gerechtigkeit bei der Verknappung von Umweltgütern=Lokale Ressourcen.</a:t>
            </a:r>
          </a:p>
          <a:p>
            <a:pPr marL="0" indent="0" eaLnBrk="1" hangingPunct="1">
              <a:defRPr/>
            </a:pPr>
            <a:r>
              <a:rPr lang="de-DE" sz="2400" dirty="0" smtClean="0"/>
              <a:t>Natürliche lokale Ressourcen: Luft, Wasser, Lärmfreiheit, </a:t>
            </a:r>
            <a:r>
              <a:rPr lang="de-DE" sz="2400" dirty="0" err="1" smtClean="0"/>
              <a:t>Grünraum</a:t>
            </a:r>
            <a:r>
              <a:rPr lang="de-DE" sz="2400" dirty="0" smtClean="0"/>
              <a:t>.</a:t>
            </a:r>
          </a:p>
          <a:p>
            <a:pPr marL="0" indent="0" eaLnBrk="1" hangingPunct="1">
              <a:defRPr/>
            </a:pPr>
            <a:r>
              <a:rPr lang="de-DE" sz="2400" b="1" dirty="0" smtClean="0"/>
              <a:t>Konkrete Themen</a:t>
            </a:r>
            <a:r>
              <a:rPr lang="de-DE" sz="2400" dirty="0" smtClean="0"/>
              <a:t>:</a:t>
            </a:r>
          </a:p>
          <a:p>
            <a:pPr marL="0" indent="0" eaLnBrk="1" hangingPunct="1">
              <a:defRPr/>
            </a:pPr>
            <a:r>
              <a:rPr lang="de-DE" sz="2400" dirty="0" smtClean="0"/>
              <a:t>Statistisch belegte </a:t>
            </a:r>
            <a:r>
              <a:rPr lang="de-DE" sz="2400" b="1" dirty="0" smtClean="0"/>
              <a:t>Ungleichheit</a:t>
            </a:r>
            <a:r>
              <a:rPr lang="de-DE" sz="2400" dirty="0" smtClean="0"/>
              <a:t> in Lebensumweltgütern, mit Einbußen an Gesundheit und Lebensjahren. Beispiele: Luftverschmutzung, Mülldeponien, Flutvulnerabilität, Nähe </a:t>
            </a:r>
            <a:r>
              <a:rPr lang="de-DE" sz="2400" dirty="0" err="1" smtClean="0"/>
              <a:t>Grünraum</a:t>
            </a:r>
            <a:r>
              <a:rPr lang="de-DE" sz="2400" dirty="0" smtClean="0"/>
              <a:t>. </a:t>
            </a:r>
          </a:p>
          <a:p>
            <a:pPr marL="0" indent="0" eaLnBrk="1" hangingPunct="1">
              <a:defRPr/>
            </a:pPr>
            <a:r>
              <a:rPr lang="de-DE" sz="2400" b="1" dirty="0" smtClean="0"/>
              <a:t>Frage 1</a:t>
            </a:r>
            <a:r>
              <a:rPr lang="de-DE" sz="2400" dirty="0" smtClean="0"/>
              <a:t>: gibt es </a:t>
            </a:r>
            <a:r>
              <a:rPr lang="de-DE" sz="2400" b="1" dirty="0" smtClean="0"/>
              <a:t>ein</a:t>
            </a:r>
            <a:r>
              <a:rPr lang="de-DE" sz="2400" dirty="0" smtClean="0"/>
              <a:t> </a:t>
            </a:r>
            <a:r>
              <a:rPr lang="de-DE" sz="2400" dirty="0" smtClean="0"/>
              <a:t>Prinzip </a:t>
            </a:r>
            <a:r>
              <a:rPr lang="de-DE" sz="2400" dirty="0" smtClean="0"/>
              <a:t>für diese Ungleichheiten?</a:t>
            </a:r>
            <a:endParaRPr lang="de-DE" sz="2400" dirty="0"/>
          </a:p>
          <a:p>
            <a:pPr marL="0" indent="0" eaLnBrk="1" hangingPunct="1">
              <a:defRPr/>
            </a:pPr>
            <a:r>
              <a:rPr lang="de-DE" sz="2400" b="1" dirty="0" smtClean="0"/>
              <a:t>Frage 2</a:t>
            </a:r>
            <a:r>
              <a:rPr lang="de-DE" sz="2400" dirty="0" smtClean="0"/>
              <a:t>: sofern ungerechte Ungleichheit, ist sie nicht eine sozial-ökonomische Ungerechtigkeit? LUG eigenständig?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7700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17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22" y="156346"/>
            <a:ext cx="7343775" cy="642937"/>
          </a:xfrm>
        </p:spPr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4) Lebensumweltgerechtigkeit: Platzierungsprinzip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799284"/>
            <a:ext cx="8496944" cy="5725342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400" b="1" dirty="0" smtClean="0"/>
              <a:t>Platzierungsgerechtigkeit</a:t>
            </a:r>
            <a:endParaRPr lang="de-DE" sz="2400" b="1" dirty="0"/>
          </a:p>
          <a:p>
            <a:pPr marL="0" indent="0" eaLnBrk="1" hangingPunct="1">
              <a:defRPr/>
            </a:pPr>
            <a:r>
              <a:rPr lang="de-DE" sz="2400" dirty="0" smtClean="0"/>
              <a:t>Eine Platzierung in Bezug auf ein Umweltübel ist </a:t>
            </a:r>
            <a:r>
              <a:rPr lang="de-DE" sz="2400" b="1" dirty="0" smtClean="0"/>
              <a:t>gerecht</a:t>
            </a:r>
            <a:r>
              <a:rPr lang="de-DE" sz="2400" dirty="0" smtClean="0"/>
              <a:t>, wenn die Kosten des betroffenen Bevölkerungsteils dem Nutzen entsprechen, der durch die das Übel erzeugende Produktion entstanden ist, und </a:t>
            </a:r>
            <a:r>
              <a:rPr lang="de-DE" sz="2400" b="1" dirty="0" smtClean="0"/>
              <a:t>ungerecht</a:t>
            </a:r>
            <a:r>
              <a:rPr lang="de-DE" sz="2400" dirty="0" smtClean="0"/>
              <a:t> im Gegenteil.</a:t>
            </a:r>
          </a:p>
          <a:p>
            <a:pPr marL="0" indent="0" eaLnBrk="1" hangingPunct="1">
              <a:defRPr/>
            </a:pPr>
            <a:r>
              <a:rPr lang="de-DE" sz="2400" b="1" dirty="0" smtClean="0"/>
              <a:t>Erklärung</a:t>
            </a:r>
            <a:r>
              <a:rPr lang="de-DE" sz="2400" dirty="0" smtClean="0"/>
              <a:t>: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Alle Umweltübel entspringen der gemeinsamen  Produktion, und sollten in ihren Kosten von den Nutznießern der Produktion anteilig getragen werden. </a:t>
            </a:r>
          </a:p>
          <a:p>
            <a:pPr>
              <a:buFont typeface="Arial"/>
              <a:buChar char="•"/>
              <a:defRPr/>
            </a:pPr>
            <a:r>
              <a:rPr lang="de-DE" sz="2400" dirty="0"/>
              <a:t>Alle Umwelt-Ungleichheiten umfassen ungleiche räumliche Nähe zu Schadenerzeugern &amp; ungleiche Beteiligung am Kosten/Nutzen-</a:t>
            </a:r>
            <a:r>
              <a:rPr lang="de-DE" sz="2400" dirty="0" smtClean="0"/>
              <a:t>Prozess der Produktion</a:t>
            </a:r>
          </a:p>
          <a:p>
            <a:pPr>
              <a:buFont typeface="Arial"/>
              <a:buChar char="•"/>
              <a:defRPr/>
            </a:pPr>
            <a:r>
              <a:rPr lang="de-DE" sz="2400" dirty="0" smtClean="0"/>
              <a:t>Ungerechtigkeit entsteht, wenn das Verhältnis von Nutzen und Kosten ungleich ist.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1880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18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22" y="156346"/>
            <a:ext cx="7343775" cy="642937"/>
          </a:xfrm>
        </p:spPr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4) Lebensumweltgerechtigkeit: Platzierungsprinzip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799284"/>
            <a:ext cx="8496944" cy="5725342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400" b="1" dirty="0" smtClean="0"/>
              <a:t>Platzierungsgerechtigkeit</a:t>
            </a:r>
          </a:p>
          <a:p>
            <a:pPr marL="0" indent="0" eaLnBrk="1" hangingPunct="1">
              <a:defRPr/>
            </a:pPr>
            <a:r>
              <a:rPr lang="de-DE" sz="2400" dirty="0" smtClean="0"/>
              <a:t>Die räumliche Nähe zu Umweltübeln ist </a:t>
            </a:r>
            <a:r>
              <a:rPr lang="de-DE" sz="2400" dirty="0" err="1" smtClean="0"/>
              <a:t>monetarisierbar</a:t>
            </a:r>
            <a:r>
              <a:rPr lang="de-DE" sz="2400" dirty="0" smtClean="0"/>
              <a:t>: ist also Platzierungsgerechtigkeit eine Form </a:t>
            </a:r>
            <a:r>
              <a:rPr lang="de-DE" sz="2400" b="1" dirty="0" smtClean="0"/>
              <a:t>sozialer</a:t>
            </a:r>
            <a:r>
              <a:rPr lang="de-DE" sz="2400" dirty="0" smtClean="0"/>
              <a:t> </a:t>
            </a:r>
            <a:r>
              <a:rPr lang="de-DE" sz="2400" dirty="0" err="1" smtClean="0"/>
              <a:t>Gerechtikt</a:t>
            </a:r>
            <a:r>
              <a:rPr lang="de-DE" sz="2400" dirty="0" smtClean="0"/>
              <a:t>?</a:t>
            </a:r>
            <a:endParaRPr lang="de-DE" sz="2400" dirty="0"/>
          </a:p>
          <a:p>
            <a:pPr marL="0" indent="0" eaLnBrk="1" hangingPunct="1">
              <a:defRPr/>
            </a:pPr>
            <a:endParaRPr lang="de-DE" sz="2400" b="1" dirty="0" smtClean="0"/>
          </a:p>
          <a:p>
            <a:pPr marL="0" indent="0" eaLnBrk="1" hangingPunct="1">
              <a:defRPr/>
            </a:pPr>
            <a:r>
              <a:rPr lang="de-DE" sz="2400" b="1" dirty="0" smtClean="0"/>
              <a:t>Nein</a:t>
            </a:r>
            <a:r>
              <a:rPr lang="de-DE" sz="2400" dirty="0" smtClean="0"/>
              <a:t>, denn</a:t>
            </a:r>
          </a:p>
          <a:p>
            <a:pPr>
              <a:buFont typeface="Arial"/>
              <a:buChar char="•"/>
              <a:defRPr/>
            </a:pPr>
            <a:r>
              <a:rPr lang="de-DE" sz="2400" dirty="0" smtClean="0"/>
              <a:t>Die lokalen Ressourcen sind normativ gesehen </a:t>
            </a:r>
            <a:r>
              <a:rPr lang="de-DE" sz="2400" b="1" dirty="0" smtClean="0"/>
              <a:t>Gemeingut</a:t>
            </a:r>
            <a:r>
              <a:rPr lang="de-DE" sz="2400" dirty="0" smtClean="0"/>
              <a:t>, das unabhängig von der Kooperationssphäre und ihrer sozialen Gerechtigkeit </a:t>
            </a:r>
            <a:r>
              <a:rPr lang="de-DE" sz="2400" dirty="0" smtClean="0"/>
              <a:t>besteht und anteilig besessen wird.</a:t>
            </a:r>
            <a:endParaRPr lang="de-DE" sz="2400" dirty="0" smtClean="0"/>
          </a:p>
          <a:p>
            <a:pPr>
              <a:buFont typeface="Arial"/>
              <a:buChar char="•"/>
              <a:defRPr/>
            </a:pPr>
            <a:r>
              <a:rPr lang="de-DE" sz="2400" dirty="0"/>
              <a:t>D</a:t>
            </a:r>
            <a:r>
              <a:rPr lang="de-DE" sz="2400" dirty="0" smtClean="0"/>
              <a:t>ie durch die Produktion Reicheren verbrauchen dieses Gemeingut </a:t>
            </a:r>
            <a:r>
              <a:rPr lang="de-DE" sz="2400" b="1" dirty="0" err="1" smtClean="0"/>
              <a:t>unproportional</a:t>
            </a:r>
            <a:r>
              <a:rPr lang="de-DE" sz="2400" dirty="0"/>
              <a:t> </a:t>
            </a:r>
            <a:r>
              <a:rPr lang="de-DE" sz="2400" dirty="0" smtClean="0"/>
              <a:t>und verstoßen damit gegen den gleichen Besitz am Gemeingut. </a:t>
            </a:r>
          </a:p>
          <a:p>
            <a:pPr marL="0" indent="0" eaLnBrk="1" hangingPunct="1"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4110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19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22" y="156346"/>
            <a:ext cx="7343775" cy="642937"/>
          </a:xfrm>
        </p:spPr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4) Lebensumweltgerechtigkeit: Platzierungsprinzip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799284"/>
            <a:ext cx="8496944" cy="5725342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400" b="1" dirty="0" smtClean="0"/>
              <a:t>Platzierungsgerechtigkeit</a:t>
            </a:r>
          </a:p>
          <a:p>
            <a:pPr marL="0" indent="0" eaLnBrk="1" hangingPunct="1">
              <a:defRPr/>
            </a:pPr>
            <a:r>
              <a:rPr lang="de-DE" sz="2400" b="1" dirty="0" smtClean="0"/>
              <a:t>Normative Konsequenz aus der Eigenständigkeit der PG?</a:t>
            </a:r>
          </a:p>
          <a:p>
            <a:pPr marL="0" indent="0" eaLnBrk="1" hangingPunct="1">
              <a:lnSpc>
                <a:spcPct val="50000"/>
              </a:lnSpc>
              <a:defRPr/>
            </a:pPr>
            <a:endParaRPr lang="de-DE" sz="2400" b="1" dirty="0"/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Oberflächlich </a:t>
            </a:r>
            <a:r>
              <a:rPr lang="de-DE" sz="2400" dirty="0" smtClean="0"/>
              <a:t>(stat. Korrelation) erscheint </a:t>
            </a:r>
            <a:r>
              <a:rPr lang="de-DE" sz="2400" dirty="0" smtClean="0"/>
              <a:t>Umweltungleichheit nur ein Bestandteil der ökonomischen Ungleichheit, und wäre dann gerecht, wenn diese gerecht wäre. </a:t>
            </a:r>
          </a:p>
          <a:p>
            <a:pPr marL="0" indent="0" eaLnBrk="1" hangingPunct="1">
              <a:defRPr/>
            </a:pPr>
            <a:r>
              <a:rPr lang="de-DE" sz="2400" b="1" dirty="0" smtClean="0"/>
              <a:t>Beispiel</a:t>
            </a:r>
            <a:r>
              <a:rPr lang="de-DE" sz="2400" dirty="0" smtClean="0"/>
              <a:t>: wenn sich ein ungelernter Immigrant nur eine Wohnung mit hoher PM10 Belastung leisten kann, könnte es gerecht sein,</a:t>
            </a:r>
            <a:r>
              <a:rPr lang="de-DE" sz="2400" dirty="0"/>
              <a:t> </a:t>
            </a:r>
            <a:r>
              <a:rPr lang="de-DE" sz="2400" dirty="0" smtClean="0"/>
              <a:t>dass er nach einigen Jahren an Lungenkrebs stirbt.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Statt dessen: Luftqualität ist ein Gemeingut und wenn der ärmere Bevölkerungsteil unter Umweltübeln leidet, dann ist das ungerecht, selbst wenn ihr sozialer Status gerecht ist.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1950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1CC93B1C-8DAF-714E-9748-FB41154C8717}" type="slidenum">
              <a:rPr lang="de-CH"/>
              <a:pPr>
                <a:defRPr/>
              </a:pPr>
              <a:t>2</a:t>
            </a:fld>
            <a:endParaRPr lang="de-CH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 smtClean="0"/>
              <a:t>Inhalt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80921" cy="4752057"/>
          </a:xfrm>
        </p:spPr>
        <p:txBody>
          <a:bodyPr/>
          <a:lstStyle/>
          <a:p>
            <a:pPr marL="458787" lvl="1" indent="-457200" eaLnBrk="1" hangingPunct="1">
              <a:buFont typeface="+mj-lt"/>
              <a:buAutoNum type="arabicPeriod"/>
              <a:defRPr/>
            </a:pPr>
            <a:r>
              <a:rPr lang="de-CH" sz="2400" dirty="0" smtClean="0"/>
              <a:t>Welche Rolle spielt </a:t>
            </a:r>
            <a:r>
              <a:rPr lang="de-CH" sz="2400" b="1" dirty="0" smtClean="0"/>
              <a:t>Umwelt</a:t>
            </a:r>
            <a:r>
              <a:rPr lang="de-CH" sz="2400" dirty="0" smtClean="0"/>
              <a:t> in Umweltgerechtigkeit? </a:t>
            </a:r>
          </a:p>
          <a:p>
            <a:pPr marL="458787" lvl="1" indent="-457200" eaLnBrk="1" hangingPunct="1">
              <a:buFont typeface="+mj-lt"/>
              <a:buAutoNum type="arabicPeriod"/>
              <a:defRPr/>
            </a:pPr>
            <a:r>
              <a:rPr lang="de-CH" sz="2400" dirty="0" smtClean="0"/>
              <a:t>Welche Rolle spielt </a:t>
            </a:r>
            <a:r>
              <a:rPr lang="de-CH" sz="2400" b="1" dirty="0" smtClean="0"/>
              <a:t>Gerechtigkeit</a:t>
            </a:r>
            <a:r>
              <a:rPr lang="de-CH" sz="2400" dirty="0" smtClean="0"/>
              <a:t> in Umweltgerecht-</a:t>
            </a:r>
            <a:r>
              <a:rPr lang="de-CH" sz="2400" dirty="0" err="1" smtClean="0"/>
              <a:t>igkeit</a:t>
            </a:r>
            <a:r>
              <a:rPr lang="de-CH" sz="2400" dirty="0" smtClean="0"/>
              <a:t>?</a:t>
            </a:r>
          </a:p>
          <a:p>
            <a:pPr marL="458787" lvl="1" indent="-457200" eaLnBrk="1" hangingPunct="1">
              <a:buFont typeface="+mj-lt"/>
              <a:buAutoNum type="arabicPeriod"/>
              <a:defRPr/>
            </a:pPr>
            <a:r>
              <a:rPr lang="de-CH" sz="2400" dirty="0" smtClean="0"/>
              <a:t>Ökologische Gerechtigkeit: Kernprobleme</a:t>
            </a:r>
          </a:p>
          <a:p>
            <a:pPr marL="458787" lvl="1" indent="-457200" eaLnBrk="1" hangingPunct="1">
              <a:buFont typeface="+mj-lt"/>
              <a:buAutoNum type="arabicPeriod"/>
              <a:defRPr/>
            </a:pPr>
            <a:r>
              <a:rPr lang="de-CH" sz="2400" dirty="0" smtClean="0"/>
              <a:t>Lebensumweltgerechtigkeit: Platzierungsprinzip</a:t>
            </a:r>
          </a:p>
          <a:p>
            <a:pPr marL="458787" lvl="1" indent="-457200">
              <a:buFont typeface="+mj-lt"/>
              <a:buAutoNum type="arabicPeriod"/>
              <a:defRPr/>
            </a:pPr>
            <a:r>
              <a:rPr lang="de-CH" sz="2400" dirty="0"/>
              <a:t>Gerechte Luftqualität</a:t>
            </a:r>
            <a:r>
              <a:rPr lang="de-CH" sz="2400" dirty="0" smtClean="0"/>
              <a:t>?</a:t>
            </a:r>
          </a:p>
          <a:p>
            <a:pPr marL="458787" lvl="1" indent="-457200">
              <a:buFont typeface="+mj-lt"/>
              <a:buAutoNum type="arabicPeriod"/>
              <a:defRPr/>
            </a:pPr>
            <a:r>
              <a:rPr lang="de-CH" sz="2400" dirty="0" smtClean="0"/>
              <a:t>Müll und Fluten</a:t>
            </a:r>
            <a:endParaRPr lang="de-CH" sz="2400" dirty="0"/>
          </a:p>
          <a:p>
            <a:pPr marL="458787" lvl="1" indent="-457200" eaLnBrk="1" hangingPunct="1">
              <a:buFont typeface="+mj-lt"/>
              <a:buAutoNum type="arabicPeriod"/>
              <a:defRPr/>
            </a:pPr>
            <a:r>
              <a:rPr lang="de-CH" sz="2400" dirty="0" smtClean="0"/>
              <a:t>Gerechter </a:t>
            </a:r>
            <a:r>
              <a:rPr lang="de-CH" sz="2400" dirty="0" err="1" smtClean="0"/>
              <a:t>Grünraum</a:t>
            </a:r>
            <a:r>
              <a:rPr lang="de-CH" sz="2400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20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5) Gerechte Luft?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86422"/>
              </p:ext>
            </p:extLst>
          </p:nvPr>
        </p:nvGraphicFramePr>
        <p:xfrm>
          <a:off x="395536" y="624899"/>
          <a:ext cx="8136905" cy="5972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2246938"/>
                <a:gridCol w="2473331"/>
                <a:gridCol w="2552540"/>
              </a:tblGrid>
              <a:tr h="491219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b="1" noProof="0" dirty="0" smtClean="0"/>
                        <a:t>Feinstaub</a:t>
                      </a:r>
                      <a:r>
                        <a:rPr lang="de-DE" sz="2000" b="1" baseline="0" noProof="0" dirty="0" smtClean="0"/>
                        <a:t>-Ungerechtigkeit</a:t>
                      </a:r>
                      <a:endParaRPr lang="de-DE" sz="20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0040">
                <a:tc gridSpan="2">
                  <a:txBody>
                    <a:bodyPr/>
                    <a:lstStyle/>
                    <a:p>
                      <a:endParaRPr lang="de-DE" sz="2000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1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2</a:t>
                      </a:r>
                      <a:endParaRPr lang="de-DE" sz="2000" noProof="0"/>
                    </a:p>
                  </a:txBody>
                  <a:tcPr/>
                </a:tc>
              </a:tr>
              <a:tr h="1153075"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Fall 1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Belastung während der Fahrt zum Arbeitsplatz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Autofahrer trägt mit x Anteil zur</a:t>
                      </a:r>
                      <a:r>
                        <a:rPr lang="de-DE" sz="2000" baseline="0" noProof="0" smtClean="0"/>
                        <a:t> Belastung bei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Autofahrer leidet unter y Anteil</a:t>
                      </a:r>
                      <a:r>
                        <a:rPr lang="de-DE" sz="2000" baseline="0" noProof="0" smtClean="0"/>
                        <a:t> unter Belastung</a:t>
                      </a:r>
                      <a:endParaRPr lang="de-DE" sz="2000" noProof="0"/>
                    </a:p>
                  </a:txBody>
                  <a:tcPr/>
                </a:tc>
              </a:tr>
              <a:tr h="1153075"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Fall</a:t>
                      </a:r>
                      <a:r>
                        <a:rPr lang="de-DE" sz="2000" baseline="0" noProof="0" smtClean="0"/>
                        <a:t> 2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Belastung</a:t>
                      </a:r>
                      <a:r>
                        <a:rPr lang="de-DE" sz="2000" baseline="0" noProof="0" smtClean="0"/>
                        <a:t> durch Umgebung der Produktionsstätte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Anwohner</a:t>
                      </a:r>
                      <a:r>
                        <a:rPr lang="de-DE" sz="2000" baseline="0" noProof="0" smtClean="0"/>
                        <a:t> arbeitet in Produktionsstätte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dirty="0" smtClean="0"/>
                        <a:t>Anwohner</a:t>
                      </a:r>
                      <a:r>
                        <a:rPr lang="de-DE" sz="2000" baseline="0" noProof="0" dirty="0" smtClean="0"/>
                        <a:t> arbeitet nicht in Produktions-stätte</a:t>
                      </a:r>
                      <a:endParaRPr lang="de-DE" sz="20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53075"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Fall 3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Belastung</a:t>
                      </a:r>
                      <a:r>
                        <a:rPr lang="de-DE" sz="2000" baseline="0" noProof="0" smtClean="0"/>
                        <a:t> innere Stadt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dirty="0" smtClean="0"/>
                        <a:t>Armer</a:t>
                      </a:r>
                      <a:r>
                        <a:rPr lang="de-DE" sz="2000" baseline="0" noProof="0" dirty="0" smtClean="0"/>
                        <a:t> </a:t>
                      </a:r>
                      <a:r>
                        <a:rPr lang="de-DE" sz="2000" noProof="0" dirty="0" smtClean="0"/>
                        <a:t>Bewohner ohne eigenes </a:t>
                      </a:r>
                      <a:r>
                        <a:rPr lang="de-DE" sz="2000" noProof="0" dirty="0" err="1" smtClean="0"/>
                        <a:t>KfZ</a:t>
                      </a:r>
                      <a:r>
                        <a:rPr lang="de-DE" sz="2000" noProof="0" dirty="0" smtClean="0"/>
                        <a:t> muss in hoher Konzentration</a:t>
                      </a:r>
                      <a:r>
                        <a:rPr lang="de-DE" sz="2000" baseline="0" noProof="0" dirty="0" smtClean="0"/>
                        <a:t> wohnen</a:t>
                      </a:r>
                      <a:r>
                        <a:rPr lang="de-DE" sz="2000" noProof="0" dirty="0" smtClean="0"/>
                        <a:t> (billige</a:t>
                      </a:r>
                      <a:r>
                        <a:rPr lang="de-DE" sz="2000" baseline="0" noProof="0" dirty="0" smtClean="0"/>
                        <a:t> Miete)</a:t>
                      </a:r>
                      <a:endParaRPr lang="de-DE" sz="2000" noProof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0" dirty="0" smtClean="0"/>
                        <a:t>Wohlhabender</a:t>
                      </a:r>
                      <a:r>
                        <a:rPr lang="de-DE" sz="2000" baseline="0" noProof="0" dirty="0" smtClean="0"/>
                        <a:t> </a:t>
                      </a:r>
                      <a:r>
                        <a:rPr lang="de-DE" sz="2000" noProof="0" dirty="0" smtClean="0"/>
                        <a:t>Bewohner wohnt freiwillig</a:t>
                      </a:r>
                      <a:r>
                        <a:rPr lang="de-DE" sz="2000" baseline="0" noProof="0" dirty="0" smtClean="0"/>
                        <a:t> in hoher Konzentration (Lebensstil)</a:t>
                      </a:r>
                      <a:endParaRPr lang="de-DE" sz="2000" noProof="0" dirty="0"/>
                    </a:p>
                  </a:txBody>
                  <a:tcPr/>
                </a:tc>
              </a:tr>
              <a:tr h="620405"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Fall 3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smtClean="0"/>
                        <a:t>Alle bisherigen Beispiele</a:t>
                      </a:r>
                      <a:endParaRPr lang="de-DE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noProof="0" dirty="0" smtClean="0"/>
                        <a:t>Kinder armer Eltern</a:t>
                      </a:r>
                      <a:endParaRPr lang="de-DE" sz="2000" noProof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0" dirty="0" smtClean="0"/>
                        <a:t>Kinder wohlhabend-er Eltern</a:t>
                      </a:r>
                      <a:endParaRPr lang="de-DE" sz="20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48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21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5) Gerechte Luft?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352928" cy="569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400" b="1" dirty="0" smtClean="0"/>
              <a:t>Eindeutige Fälle </a:t>
            </a:r>
            <a:r>
              <a:rPr lang="de-DE" sz="2400" dirty="0" smtClean="0"/>
              <a:t>von isolierbarer Umweltungerechtigkeit: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GB" sz="2400" dirty="0" smtClean="0"/>
              <a:t>Von den </a:t>
            </a:r>
            <a:r>
              <a:rPr lang="de-DE" sz="2400" dirty="0" smtClean="0"/>
              <a:t>Folgen der Umweltübel betroffene </a:t>
            </a:r>
            <a:r>
              <a:rPr lang="de-DE" sz="2400" dirty="0" err="1" smtClean="0"/>
              <a:t>Schlechterbestellte</a:t>
            </a:r>
            <a:r>
              <a:rPr lang="de-DE" sz="2400" dirty="0" smtClean="0"/>
              <a:t> leiden unter den Übeln disproportional zu ihrem Nutzen aus der Produktion.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Kinder, weil unfrei in der Platzierung.</a:t>
            </a:r>
          </a:p>
          <a:p>
            <a:pPr eaLnBrk="1" hangingPunct="1">
              <a:buFont typeface="Arial"/>
              <a:buChar char="•"/>
              <a:defRPr/>
            </a:pPr>
            <a:endParaRPr lang="de-DE" sz="2400" dirty="0"/>
          </a:p>
          <a:p>
            <a:pPr marL="0" indent="0" eaLnBrk="1" hangingPunct="1">
              <a:defRPr/>
            </a:pPr>
            <a:r>
              <a:rPr lang="de-DE" sz="2400" b="1" dirty="0" smtClean="0"/>
              <a:t>Was fordert </a:t>
            </a:r>
            <a:r>
              <a:rPr lang="de-DE" sz="2400" dirty="0" smtClean="0"/>
              <a:t>Platzierungsgerechtigkeit?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Gleiche Luftqualität bei Wohnungen mit billiger Miete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Subventionierte Miete für Niedrigverdiener zugunsten höherer Luftqualität.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Schutz von Kindern.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4090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22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6) Müll und Fluten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136905" cy="569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400" b="1" dirty="0" smtClean="0"/>
              <a:t>Gerechtigkeit bei Müll</a:t>
            </a:r>
            <a:r>
              <a:rPr lang="de-DE" sz="2400" dirty="0" smtClean="0"/>
              <a:t>: Schädigung der Anwohner von Mülldeponien durch Windabtragung und Gift im Grundwasser.</a:t>
            </a:r>
          </a:p>
          <a:p>
            <a:pPr marL="0" indent="0" eaLnBrk="1" hangingPunct="1">
              <a:defRPr/>
            </a:pPr>
            <a:r>
              <a:rPr lang="de-DE" sz="2400" b="1" dirty="0" smtClean="0"/>
              <a:t>Gerechtigkeit bei Überflutung</a:t>
            </a:r>
            <a:r>
              <a:rPr lang="de-DE" sz="2400" dirty="0" smtClean="0"/>
              <a:t>: Schädigung der Anwohner durch unvorhersehbare Überflutung.</a:t>
            </a:r>
          </a:p>
          <a:p>
            <a:pPr marL="0" indent="0" eaLnBrk="1" hangingPunct="1">
              <a:defRPr/>
            </a:pPr>
            <a:endParaRPr lang="de-DE" sz="2400" dirty="0" smtClean="0"/>
          </a:p>
          <a:p>
            <a:pPr marL="0" indent="0" eaLnBrk="1" hangingPunct="1">
              <a:defRPr/>
            </a:pPr>
            <a:r>
              <a:rPr lang="de-DE" sz="2400" b="1" dirty="0" smtClean="0"/>
              <a:t>Zweifel</a:t>
            </a:r>
            <a:r>
              <a:rPr lang="de-DE" sz="2400" dirty="0" smtClean="0"/>
              <a:t> an der Gerechtigkeitsthematik</a:t>
            </a:r>
          </a:p>
          <a:p>
            <a:pPr marL="0" indent="0" eaLnBrk="1" hangingPunct="1">
              <a:defRPr/>
            </a:pPr>
            <a:r>
              <a:rPr lang="de-DE" sz="2400" dirty="0" smtClean="0"/>
              <a:t>‚Hausbesitzer oder Mieter in solchen gefährdeten Gebieten können doch autonom entscheiden, ob sie diese Lagen wählen. Sind sie hinreichend informiert (Informationspflicht), können sie ihren Wohnsitz </a:t>
            </a:r>
            <a:r>
              <a:rPr lang="de-DE" sz="2400" dirty="0" smtClean="0"/>
              <a:t>verändern oder sich versichern.</a:t>
            </a:r>
            <a:r>
              <a:rPr lang="de-DE" sz="2400" dirty="0" smtClean="0"/>
              <a:t>‘ </a:t>
            </a:r>
            <a:endParaRPr lang="de-DE" sz="2400" dirty="0"/>
          </a:p>
          <a:p>
            <a:pPr marL="0" indent="0" eaLnBrk="1" hangingPunct="1"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0991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23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6) Müll und Fluten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815" y="808475"/>
            <a:ext cx="8289649" cy="569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400" b="1" dirty="0" smtClean="0"/>
              <a:t>Antwort mithilfe des Platzierungsprinzips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de-DE" sz="2400" dirty="0" smtClean="0"/>
              <a:t>Wenn ein Bevölkerungsteil </a:t>
            </a:r>
            <a:r>
              <a:rPr lang="de-DE" sz="2400" b="1" dirty="0" err="1" smtClean="0"/>
              <a:t>unproportional</a:t>
            </a:r>
            <a:r>
              <a:rPr lang="de-DE" sz="2400" dirty="0" smtClean="0"/>
              <a:t> an den Folgen des gemeinsamen Wirtschaftens leidet, ist das ungerecht.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de-DE" sz="2400" dirty="0" smtClean="0"/>
              <a:t>Anwohner an Mülldeponien tragen eine </a:t>
            </a:r>
            <a:r>
              <a:rPr lang="de-DE" sz="2400" b="1" dirty="0" err="1" smtClean="0"/>
              <a:t>unproportionale</a:t>
            </a:r>
            <a:r>
              <a:rPr lang="de-DE" sz="2400" dirty="0" smtClean="0"/>
              <a:t> Last im Vergleich zu Nichtanwohnern.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de-DE" sz="2400" dirty="0" smtClean="0"/>
              <a:t>Überflutungsopfer tragen eine </a:t>
            </a:r>
            <a:r>
              <a:rPr lang="de-DE" sz="2400" b="1" dirty="0" err="1" smtClean="0"/>
              <a:t>unproportionale</a:t>
            </a:r>
            <a:r>
              <a:rPr lang="de-DE" sz="2400" dirty="0" smtClean="0"/>
              <a:t> Last im Vergleich zu Nichtbewohnern von Flutgebieten. Die Überflutungszunahme ist eine Folge des anthropogenen Klimawandels.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de-DE" sz="2400" b="1" dirty="0" smtClean="0"/>
              <a:t>Also: Unabhängig</a:t>
            </a:r>
            <a:r>
              <a:rPr lang="de-DE" sz="2400" dirty="0" smtClean="0"/>
              <a:t> davon, ob die Anwohner freiwillig unter den Lasten leiden, besitzen sie einen Anspruch auf gesundheitsschützende Maßnahmen bzw. Entschädigung.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5966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24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7) Gerechter </a:t>
            </a:r>
            <a:r>
              <a:rPr lang="de-CH" sz="1600" dirty="0" err="1" smtClean="0"/>
              <a:t>Grünraum</a:t>
            </a:r>
            <a:r>
              <a:rPr lang="de-CH" sz="1600" dirty="0" smtClean="0"/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136905" cy="569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400" dirty="0" smtClean="0"/>
              <a:t>‘</a:t>
            </a:r>
            <a:r>
              <a:rPr lang="de-DE" sz="2400" b="1" dirty="0" smtClean="0"/>
              <a:t>Gerechter </a:t>
            </a:r>
            <a:r>
              <a:rPr lang="de-DE" sz="2400" b="1" dirty="0" err="1" smtClean="0"/>
              <a:t>Grünraum</a:t>
            </a:r>
            <a:r>
              <a:rPr lang="de-DE" sz="2400" dirty="0" smtClean="0"/>
              <a:t>’ = öffentliche Grünflächen in gleichmäßiger Verteilung (Wohndichte) innerhalb des Stadtgebiets</a:t>
            </a:r>
          </a:p>
          <a:p>
            <a:pPr marL="0" indent="0" eaLnBrk="1" hangingPunct="1">
              <a:lnSpc>
                <a:spcPct val="50000"/>
              </a:lnSpc>
              <a:defRPr/>
            </a:pPr>
            <a:endParaRPr lang="de-DE" sz="2400" dirty="0" smtClean="0"/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Grünflächen sind ein psychologisches (Erholung), physiologisches (Sport), soziales (Gemeinschaft) und politisches </a:t>
            </a:r>
            <a:r>
              <a:rPr lang="de-DE" sz="2400" b="1" dirty="0" smtClean="0"/>
              <a:t>Umweltgut</a:t>
            </a:r>
            <a:r>
              <a:rPr lang="de-DE" sz="2400" dirty="0" smtClean="0"/>
              <a:t>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Spezielles Gut für </a:t>
            </a:r>
            <a:r>
              <a:rPr lang="de-DE" sz="2400" b="1" dirty="0" smtClean="0"/>
              <a:t>Stadtbevölkerung</a:t>
            </a:r>
            <a:r>
              <a:rPr lang="de-DE" sz="2400" dirty="0" smtClean="0"/>
              <a:t> – Land kennt häufig keine öffentlichen Grünflächen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Qualitätsabhängig</a:t>
            </a:r>
            <a:r>
              <a:rPr lang="de-DE" sz="2400" dirty="0" smtClean="0"/>
              <a:t>: Entfernung zwischen Wohnung und Grünfläche 300 m – 600 m (Fußgänger).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dirty="0" smtClean="0"/>
              <a:t>Beispiel auch repräsentativ für </a:t>
            </a:r>
            <a:r>
              <a:rPr lang="de-DE" sz="2400" b="1" dirty="0" smtClean="0"/>
              <a:t>künstliche</a:t>
            </a:r>
            <a:r>
              <a:rPr lang="de-DE" sz="2400" dirty="0" smtClean="0"/>
              <a:t> Umweltgüter (öffentliche Einrichtungen, Einkaufsmöglichkeiten, Infrastruktur für Behinderte (Bodenmarkierung) etc.)</a:t>
            </a:r>
          </a:p>
          <a:p>
            <a:pPr marL="0" indent="0" eaLnBrk="1" hangingPunct="1">
              <a:defRPr/>
            </a:pPr>
            <a:endParaRPr lang="de-DE" sz="2400" dirty="0" smtClean="0"/>
          </a:p>
          <a:p>
            <a:pPr marL="0" indent="0" eaLnBrk="1" hangingPunct="1">
              <a:defRPr/>
            </a:pPr>
            <a:endParaRPr lang="de-DE" sz="2400" dirty="0" smtClean="0"/>
          </a:p>
          <a:p>
            <a:pPr marL="0" indent="0" eaLnBrk="1" hangingPunct="1"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2813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25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7) Gerechter </a:t>
            </a:r>
            <a:r>
              <a:rPr lang="de-CH" sz="1600" dirty="0" err="1" smtClean="0"/>
              <a:t>Grünraum</a:t>
            </a:r>
            <a:r>
              <a:rPr lang="de-CH" sz="1600" dirty="0" smtClean="0"/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136905" cy="569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400" dirty="0" smtClean="0"/>
              <a:t>‘</a:t>
            </a:r>
            <a:r>
              <a:rPr lang="de-DE" sz="2400" b="1" dirty="0" smtClean="0"/>
              <a:t>Gerechter </a:t>
            </a:r>
            <a:r>
              <a:rPr lang="de-DE" sz="2400" b="1" dirty="0" err="1" smtClean="0"/>
              <a:t>Grünraum</a:t>
            </a:r>
            <a:r>
              <a:rPr lang="de-DE" sz="2400" dirty="0" smtClean="0"/>
              <a:t>’ = öffentliche Grünflächen in gleichmäßiger Verteilung (Wohndichte) innerhalb des Stadtgebiets</a:t>
            </a:r>
          </a:p>
          <a:p>
            <a:pPr marL="0" indent="0" eaLnBrk="1" hangingPunct="1">
              <a:defRPr/>
            </a:pPr>
            <a:endParaRPr lang="de-DE" sz="2400" dirty="0" smtClean="0"/>
          </a:p>
          <a:p>
            <a:pPr marL="0" indent="0" eaLnBrk="1" hangingPunct="1">
              <a:defRPr/>
            </a:pPr>
            <a:r>
              <a:rPr lang="de-DE" sz="2400" dirty="0" smtClean="0"/>
              <a:t>Lässt sich das </a:t>
            </a:r>
            <a:r>
              <a:rPr lang="de-DE" sz="2400" b="1" dirty="0" smtClean="0"/>
              <a:t>Platzierungsprinzip</a:t>
            </a:r>
            <a:r>
              <a:rPr lang="de-DE" sz="2400" dirty="0" smtClean="0"/>
              <a:t> anwenden?</a:t>
            </a:r>
          </a:p>
          <a:p>
            <a:pPr marL="0" indent="0" eaLnBrk="1" hangingPunct="1">
              <a:defRPr/>
            </a:pPr>
            <a:r>
              <a:rPr lang="de-DE" sz="2400" dirty="0" smtClean="0"/>
              <a:t>Ja, eine </a:t>
            </a:r>
            <a:r>
              <a:rPr lang="de-DE" sz="2400" b="1" dirty="0" smtClean="0"/>
              <a:t>gleiche</a:t>
            </a:r>
            <a:r>
              <a:rPr lang="de-DE" sz="2400" dirty="0" smtClean="0"/>
              <a:t> Verteilung von </a:t>
            </a:r>
            <a:r>
              <a:rPr lang="de-DE" sz="2400" dirty="0" err="1" smtClean="0"/>
              <a:t>Grünraum</a:t>
            </a:r>
            <a:r>
              <a:rPr lang="de-DE" sz="2400" dirty="0" smtClean="0"/>
              <a:t> im Sinn eines Nutzens (aus dem </a:t>
            </a:r>
            <a:r>
              <a:rPr lang="de-DE" sz="2400" dirty="0" err="1" smtClean="0"/>
              <a:t>Grünraum</a:t>
            </a:r>
            <a:r>
              <a:rPr lang="de-DE" sz="2400" dirty="0" smtClean="0"/>
              <a:t>) ergibt sich dann, wenn die Bewohner gleiche Kosten des Wohnens in der Stadt tragen (höhere Steuern, Arbeitsplätze). </a:t>
            </a:r>
          </a:p>
          <a:p>
            <a:pPr marL="0" indent="0" eaLnBrk="1" hangingPunct="1">
              <a:defRPr/>
            </a:pPr>
            <a:r>
              <a:rPr lang="de-DE" sz="2400" b="1" dirty="0" smtClean="0"/>
              <a:t>Ungleiche</a:t>
            </a:r>
            <a:r>
              <a:rPr lang="de-DE" sz="2400" dirty="0" smtClean="0"/>
              <a:t> Verteilung, wenn Kompensation für ein vorliegendes </a:t>
            </a:r>
            <a:r>
              <a:rPr lang="de-DE" sz="2400" dirty="0" smtClean="0"/>
              <a:t>Umweltübel für eine spezielle Region</a:t>
            </a:r>
            <a:r>
              <a:rPr lang="de-DE" sz="2400" smtClean="0"/>
              <a:t>/Bevölkerung </a:t>
            </a:r>
            <a:r>
              <a:rPr lang="de-DE" sz="2400" dirty="0" smtClean="0"/>
              <a:t>(Lärm, Aussicht, Luftqualität). </a:t>
            </a:r>
          </a:p>
          <a:p>
            <a:pPr marL="0" indent="0" eaLnBrk="1" hangingPunct="1">
              <a:defRPr/>
            </a:pPr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720336" y="1251218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69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26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Alternative: Gerechtes Segeln im Müll?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20336" y="1251218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3" name="Bild 2" descr="1441298_700281976656182_1340271860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11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3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343775" cy="642937"/>
          </a:xfrm>
        </p:spPr>
        <p:txBody>
          <a:bodyPr/>
          <a:lstStyle/>
          <a:p>
            <a:pPr algn="ctr" eaLnBrk="1" hangingPunct="1">
              <a:defRPr/>
            </a:pPr>
            <a:r>
              <a:rPr lang="de-CH" sz="1600" dirty="0"/>
              <a:t>1</a:t>
            </a:r>
            <a:r>
              <a:rPr lang="de-CH" sz="1600" dirty="0" smtClean="0"/>
              <a:t>) </a:t>
            </a:r>
            <a:r>
              <a:rPr lang="de-CH" sz="1600" i="1" dirty="0" smtClean="0"/>
              <a:t>Umwelt</a:t>
            </a:r>
            <a:r>
              <a:rPr lang="de-CH" sz="1600" dirty="0" smtClean="0"/>
              <a:t> in Umweltgerechtigkeit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7"/>
            <a:ext cx="8280919" cy="5543897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800" b="1" dirty="0" smtClean="0"/>
              <a:t>Differenz Ressourcen - Lebensumwelt</a:t>
            </a:r>
          </a:p>
          <a:p>
            <a:pPr marL="0" indent="0" eaLnBrk="1" hangingPunct="1">
              <a:lnSpc>
                <a:spcPct val="50000"/>
              </a:lnSpc>
              <a:defRPr/>
            </a:pPr>
            <a:endParaRPr lang="de-DE" sz="2800" b="1" dirty="0" smtClean="0"/>
          </a:p>
          <a:p>
            <a:pPr eaLnBrk="1" hangingPunct="1">
              <a:buFont typeface="Arial"/>
              <a:buChar char="•"/>
              <a:defRPr/>
            </a:pPr>
            <a:r>
              <a:rPr lang="de-DE" sz="2400" b="1" i="1" dirty="0" smtClean="0"/>
              <a:t>Ressourcen</a:t>
            </a:r>
            <a:r>
              <a:rPr lang="de-DE" sz="2400" b="1" dirty="0" smtClean="0"/>
              <a:t>: natürliche Rohstoffe für Produktion/Konsum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Erneuerbare R: </a:t>
            </a:r>
            <a:r>
              <a:rPr lang="de-DE" sz="2400" dirty="0" smtClean="0"/>
              <a:t>Luft, Wasser, Licht, Pflanzen, Fischbestände, Wild- </a:t>
            </a:r>
            <a:r>
              <a:rPr lang="de-DE" sz="2400" dirty="0" err="1" smtClean="0"/>
              <a:t>u</a:t>
            </a:r>
            <a:r>
              <a:rPr lang="de-DE" sz="2400" dirty="0" smtClean="0"/>
              <a:t> Zuchttiere.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Nicht erneuerbare R: </a:t>
            </a:r>
            <a:r>
              <a:rPr lang="de-DE" sz="2400" dirty="0" smtClean="0"/>
              <a:t>Flächen, fossile Brennstoffe, Mineralien, Erze, Klima (substituierbar/nicht-substituierbar)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Globale R</a:t>
            </a:r>
            <a:r>
              <a:rPr lang="de-DE" sz="2400" dirty="0" smtClean="0"/>
              <a:t>: Fische in Weltmeeren, Atmosphäre</a:t>
            </a:r>
            <a:r>
              <a:rPr lang="de-DE" sz="2400" b="1" dirty="0" smtClean="0"/>
              <a:t>.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Lokale R</a:t>
            </a:r>
            <a:r>
              <a:rPr lang="de-DE" sz="2400" dirty="0" smtClean="0"/>
              <a:t>: Fische in Seen, Luftqualität. </a:t>
            </a:r>
          </a:p>
          <a:p>
            <a:pPr marL="0" indent="0">
              <a:defRPr/>
            </a:pPr>
            <a:r>
              <a:rPr lang="de-DE" sz="2400" dirty="0" err="1" smtClean="0"/>
              <a:t>Def</a:t>
            </a:r>
            <a:r>
              <a:rPr lang="de-DE" sz="2400" b="1" dirty="0" smtClean="0"/>
              <a:t>. Ökologische G</a:t>
            </a:r>
            <a:r>
              <a:rPr lang="de-DE" sz="2400" dirty="0" smtClean="0"/>
              <a:t>: Gerechtigkeit bei Knappheits-</a:t>
            </a:r>
            <a:r>
              <a:rPr lang="de-CH" sz="2400" dirty="0" err="1" smtClean="0"/>
              <a:t>problemen</a:t>
            </a:r>
            <a:r>
              <a:rPr lang="de-CH" sz="2400" dirty="0" smtClean="0"/>
              <a:t> von lokalen und globalen </a:t>
            </a:r>
            <a:r>
              <a:rPr lang="de-CH" sz="2400" b="1" dirty="0" smtClean="0"/>
              <a:t>Naturressourcen</a:t>
            </a:r>
            <a:endParaRPr lang="de-CH" sz="2400" b="1" dirty="0"/>
          </a:p>
          <a:p>
            <a:pPr marL="0" indent="0" eaLnBrk="1" hangingPunct="1">
              <a:defRPr/>
            </a:pP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0508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4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1) </a:t>
            </a:r>
            <a:r>
              <a:rPr lang="de-CH" sz="1600" i="1" dirty="0" smtClean="0"/>
              <a:t>Umwelt</a:t>
            </a:r>
            <a:r>
              <a:rPr lang="de-CH" sz="1600" dirty="0" smtClean="0"/>
              <a:t> in Umweltgerechtigkeit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280919" cy="5616624"/>
          </a:xfrm>
        </p:spPr>
        <p:txBody>
          <a:bodyPr/>
          <a:lstStyle/>
          <a:p>
            <a:pPr marL="0" indent="0" eaLnBrk="1" hangingPunct="1">
              <a:lnSpc>
                <a:spcPct val="50000"/>
              </a:lnSpc>
              <a:defRPr/>
            </a:pPr>
            <a:endParaRPr lang="de-DE" sz="2800" b="1" dirty="0" smtClean="0"/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de-DE" sz="2800" b="1" dirty="0" smtClean="0"/>
              <a:t>Differenz Ressourcen - Lebensumwelt</a:t>
            </a:r>
          </a:p>
          <a:p>
            <a:pPr marL="0" indent="0" eaLnBrk="1" hangingPunct="1">
              <a:defRPr/>
            </a:pPr>
            <a:endParaRPr lang="de-DE" sz="2400" b="1" dirty="0" smtClean="0"/>
          </a:p>
          <a:p>
            <a:pPr marL="0" indent="0" eaLnBrk="1" hangingPunct="1">
              <a:defRPr/>
            </a:pPr>
            <a:r>
              <a:rPr lang="de-DE" sz="2400" b="1" dirty="0" smtClean="0"/>
              <a:t>Lebensumwelt: </a:t>
            </a:r>
            <a:r>
              <a:rPr lang="de-DE" sz="2400" dirty="0" smtClean="0"/>
              <a:t>Güter und Übel der </a:t>
            </a:r>
            <a:r>
              <a:rPr lang="de-DE" sz="2400" dirty="0" err="1" smtClean="0"/>
              <a:t>Alltgsumwelt</a:t>
            </a:r>
            <a:endParaRPr lang="de-DE" sz="2400" dirty="0" smtClean="0"/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Natürliche Umweltgüter = Lokale Ressourcen</a:t>
            </a:r>
            <a:r>
              <a:rPr lang="de-DE" sz="2400" dirty="0" smtClean="0"/>
              <a:t>: Luft, Wasser, Licht, Wetter, Lärmfreiheit, </a:t>
            </a:r>
            <a:r>
              <a:rPr lang="de-DE" sz="2400" dirty="0" err="1" smtClean="0"/>
              <a:t>Grünraum</a:t>
            </a:r>
            <a:r>
              <a:rPr lang="de-DE" sz="2400" dirty="0" smtClean="0"/>
              <a:t>. (Übel: Verknappung des Guts mit Schadenseffekt)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Künstliche Umweltgüter</a:t>
            </a:r>
            <a:r>
              <a:rPr lang="de-DE" sz="2400" dirty="0" smtClean="0"/>
              <a:t>: (Wohnraum), Elektrizität, Abfallentsorgung, öffentlicher Verkehr, ärztliche Versorgung, etc.</a:t>
            </a:r>
          </a:p>
          <a:p>
            <a:pPr marL="0" indent="0" eaLnBrk="1" hangingPunct="1">
              <a:lnSpc>
                <a:spcPct val="50000"/>
              </a:lnSpc>
              <a:defRPr/>
            </a:pPr>
            <a:endParaRPr lang="de-DE" sz="2400" dirty="0" smtClean="0"/>
          </a:p>
          <a:p>
            <a:pPr marL="0" indent="0" eaLnBrk="1" hangingPunct="1">
              <a:defRPr/>
            </a:pPr>
            <a:r>
              <a:rPr lang="de-DE" sz="2400" dirty="0" err="1" smtClean="0"/>
              <a:t>Def</a:t>
            </a:r>
            <a:r>
              <a:rPr lang="de-DE" sz="2400" b="1" dirty="0" smtClean="0"/>
              <a:t>. Lebensumwelt-G.: </a:t>
            </a:r>
            <a:r>
              <a:rPr lang="de-DE" sz="2400" dirty="0" smtClean="0"/>
              <a:t>Gerechtigkeit im Rahmen der Verknappung von </a:t>
            </a:r>
            <a:r>
              <a:rPr lang="de-DE" sz="2400" b="1" dirty="0" smtClean="0"/>
              <a:t>Lebensumweltgütern </a:t>
            </a:r>
            <a:r>
              <a:rPr lang="de-DE" sz="2400" dirty="0" smtClean="0"/>
              <a:t>(lokalen Ressourcen</a:t>
            </a:r>
            <a:r>
              <a:rPr lang="de-DE" sz="2400" dirty="0"/>
              <a:t> </a:t>
            </a:r>
            <a:r>
              <a:rPr lang="de-DE" sz="2400" dirty="0" smtClean="0"/>
              <a:t>&amp; künstlichen Umweltgütern)</a:t>
            </a:r>
          </a:p>
          <a:p>
            <a:pPr>
              <a:buFont typeface="Arial"/>
              <a:buChar char="•"/>
              <a:defRPr/>
            </a:pPr>
            <a:endParaRPr lang="de-CH" sz="2400" dirty="0"/>
          </a:p>
          <a:p>
            <a:pPr marL="0" indent="0" eaLnBrk="1" hangingPunct="1">
              <a:defRPr/>
            </a:pP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2701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5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1) </a:t>
            </a:r>
            <a:r>
              <a:rPr lang="de-CH" sz="1600" i="1" dirty="0" smtClean="0"/>
              <a:t>Umwelt</a:t>
            </a:r>
            <a:r>
              <a:rPr lang="de-CH" sz="1600" dirty="0" smtClean="0"/>
              <a:t> in Umweltgerechtigkeit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280919" cy="5616624"/>
          </a:xfrm>
        </p:spPr>
        <p:txBody>
          <a:bodyPr/>
          <a:lstStyle/>
          <a:p>
            <a:pPr marL="0" indent="0" eaLnBrk="1" hangingPunct="1">
              <a:lnSpc>
                <a:spcPct val="50000"/>
              </a:lnSpc>
              <a:defRPr/>
            </a:pPr>
            <a:endParaRPr lang="de-DE" sz="2800" b="1" dirty="0" smtClean="0"/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de-DE" sz="2800" b="1" dirty="0" smtClean="0"/>
              <a:t>‚Ökologische‘ vs. ‚Umweltgerechtigkeit‘ – ein 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de-DE" sz="2800" b="1" dirty="0" smtClean="0"/>
              <a:t>Unterschied?</a:t>
            </a:r>
          </a:p>
          <a:p>
            <a:pPr marL="0" indent="0" eaLnBrk="1" hangingPunct="1">
              <a:defRPr/>
            </a:pPr>
            <a:endParaRPr lang="de-DE" sz="2400" b="1" dirty="0" smtClean="0"/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Ökologische </a:t>
            </a:r>
            <a:r>
              <a:rPr lang="de-DE" sz="2400" dirty="0" smtClean="0"/>
              <a:t>Gerechtigkeit</a:t>
            </a:r>
            <a:r>
              <a:rPr lang="de-DE" sz="2400" b="1" dirty="0" smtClean="0"/>
              <a:t> </a:t>
            </a:r>
            <a:r>
              <a:rPr lang="de-DE" sz="2400" dirty="0" smtClean="0"/>
              <a:t>hat Schwerpunkt bei globalen Ressourcen.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Umweltgerechtigkeit</a:t>
            </a:r>
            <a:r>
              <a:rPr lang="de-DE" sz="2400" dirty="0" smtClean="0"/>
              <a:t> hat Schwerpunkt bei Umweltübeln der alltäglichen Lebensumwelt.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Globale ökologische</a:t>
            </a:r>
            <a:r>
              <a:rPr lang="de-DE" sz="2400" dirty="0" smtClean="0"/>
              <a:t> Gerechtigkeit – Skepsis: ‚ist das mehr als ein Wort?‘ – reale Grundlage?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DE" sz="2400" b="1" dirty="0" smtClean="0"/>
              <a:t>Umweltgerechtigkeit</a:t>
            </a:r>
            <a:r>
              <a:rPr lang="de-DE" sz="2400" dirty="0" smtClean="0"/>
              <a:t> – Skepsis: ‚eigenständig oder in sozialer/ökonomischer Gerechtigkeit enthalten?‘ </a:t>
            </a:r>
            <a:r>
              <a:rPr lang="de-DE" sz="2400" dirty="0" smtClean="0"/>
              <a:t>- einfache </a:t>
            </a:r>
            <a:r>
              <a:rPr lang="de-DE" sz="2400" dirty="0" smtClean="0"/>
              <a:t>oder doppelte Ungerechtigkeit</a:t>
            </a:r>
            <a:r>
              <a:rPr lang="de-DE" sz="2400" dirty="0" smtClean="0"/>
              <a:t>?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72715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6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2) </a:t>
            </a:r>
            <a:r>
              <a:rPr lang="de-CH" sz="1600" i="1" dirty="0" smtClean="0"/>
              <a:t>Gerechtigkeit</a:t>
            </a:r>
            <a:r>
              <a:rPr lang="de-CH" sz="1600" dirty="0" smtClean="0"/>
              <a:t> in Umweltgerechtigkeit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352928" cy="554947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CH" sz="2400" b="1" dirty="0" smtClean="0"/>
              <a:t>Differenz Gerechtigkeit/Gleichheit</a:t>
            </a:r>
            <a:endParaRPr lang="de-CH" sz="2400" b="1" dirty="0"/>
          </a:p>
          <a:p>
            <a:pPr marL="0" indent="0" eaLnBrk="1" hangingPunct="1">
              <a:defRPr/>
            </a:pPr>
            <a:r>
              <a:rPr lang="de-CH" sz="2400" dirty="0" smtClean="0"/>
              <a:t>Klassische Gerechtigkeitsbereiche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19656"/>
              </p:ext>
            </p:extLst>
          </p:nvPr>
        </p:nvGraphicFramePr>
        <p:xfrm>
          <a:off x="467546" y="2276872"/>
          <a:ext cx="8352926" cy="3679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4"/>
                <a:gridCol w="3264363"/>
                <a:gridCol w="2784309"/>
              </a:tblGrid>
              <a:tr h="936104">
                <a:tc>
                  <a:txBody>
                    <a:bodyPr/>
                    <a:lstStyle/>
                    <a:p>
                      <a:r>
                        <a:rPr lang="de-DE" sz="2400" noProof="0" smtClean="0"/>
                        <a:t>Sphären</a:t>
                      </a:r>
                      <a:endParaRPr lang="de-DE" sz="2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noProof="0" dirty="0" smtClean="0"/>
                        <a:t>Arten der</a:t>
                      </a:r>
                      <a:r>
                        <a:rPr lang="de-DE" sz="2400" baseline="0" noProof="0" dirty="0" smtClean="0"/>
                        <a:t> Rechte</a:t>
                      </a:r>
                      <a:endParaRPr lang="de-DE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noProof="0" dirty="0"/>
                    </a:p>
                  </a:txBody>
                  <a:tcPr/>
                </a:tc>
              </a:tr>
              <a:tr h="1128125">
                <a:tc>
                  <a:txBody>
                    <a:bodyPr/>
                    <a:lstStyle/>
                    <a:p>
                      <a:r>
                        <a:rPr lang="de-DE" sz="2400" b="1" noProof="0" smtClean="0"/>
                        <a:t>Recht und Politik</a:t>
                      </a:r>
                      <a:endParaRPr lang="de-DE" sz="2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noProof="0" dirty="0" smtClean="0"/>
                        <a:t>Status</a:t>
                      </a:r>
                      <a:r>
                        <a:rPr lang="de-DE" sz="2400" baseline="0" noProof="0" dirty="0" smtClean="0"/>
                        <a:t>r</a:t>
                      </a:r>
                      <a:r>
                        <a:rPr lang="de-DE" sz="2400" noProof="0" dirty="0" smtClean="0"/>
                        <a:t>echte</a:t>
                      </a:r>
                    </a:p>
                    <a:p>
                      <a:r>
                        <a:rPr lang="de-DE" sz="2400" noProof="0" dirty="0" smtClean="0"/>
                        <a:t>(Status-Gerechtigkeit)</a:t>
                      </a:r>
                      <a:endParaRPr lang="de-DE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noProof="0" dirty="0" smtClean="0"/>
                        <a:t>Gleichheit in Freiheiten &amp; Basisversorgung</a:t>
                      </a:r>
                      <a:endParaRPr lang="de-DE" sz="2400" b="1" noProof="0" dirty="0"/>
                    </a:p>
                  </a:txBody>
                  <a:tcPr/>
                </a:tc>
              </a:tr>
              <a:tr h="1128125">
                <a:tc>
                  <a:txBody>
                    <a:bodyPr/>
                    <a:lstStyle/>
                    <a:p>
                      <a:r>
                        <a:rPr lang="de-DE" sz="2400" b="1" noProof="0" smtClean="0"/>
                        <a:t>Erziehung, Schule, Familie, Arbeit</a:t>
                      </a:r>
                      <a:endParaRPr lang="de-DE" sz="2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noProof="0" dirty="0" smtClean="0"/>
                        <a:t>Verteilungsrechte</a:t>
                      </a:r>
                    </a:p>
                    <a:p>
                      <a:r>
                        <a:rPr lang="de-DE" sz="2400" noProof="0" dirty="0" smtClean="0"/>
                        <a:t>(</a:t>
                      </a:r>
                      <a:r>
                        <a:rPr lang="de-DE" sz="2400" noProof="0" dirty="0" err="1" smtClean="0"/>
                        <a:t>Verteilungsgerechtig-keit</a:t>
                      </a:r>
                      <a:r>
                        <a:rPr lang="de-DE" sz="2400" noProof="0" dirty="0" smtClean="0"/>
                        <a:t>)</a:t>
                      </a:r>
                      <a:endParaRPr lang="de-DE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noProof="0" dirty="0" smtClean="0"/>
                        <a:t>Gerechte </a:t>
                      </a:r>
                      <a:r>
                        <a:rPr lang="de-DE" sz="2400" b="1" noProof="0" dirty="0" smtClean="0"/>
                        <a:t>Ungleichheit</a:t>
                      </a:r>
                      <a:r>
                        <a:rPr lang="de-DE" sz="2400" noProof="0" dirty="0" smtClean="0"/>
                        <a:t> in Gütern (Chancen, Verdienst)</a:t>
                      </a:r>
                      <a:endParaRPr lang="de-DE" sz="2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56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7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2) </a:t>
            </a:r>
            <a:r>
              <a:rPr lang="de-CH" sz="1600" i="1" dirty="0" smtClean="0"/>
              <a:t>Gerechtigkeit</a:t>
            </a:r>
            <a:r>
              <a:rPr lang="de-CH" sz="1600" dirty="0" smtClean="0"/>
              <a:t> in Umweltgerechtigkeit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352928" cy="554947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CH" sz="2400" b="1" dirty="0" smtClean="0"/>
              <a:t>Normative Frage Umweltgerechtigkeit: </a:t>
            </a:r>
          </a:p>
          <a:p>
            <a:pPr marL="0" indent="0" eaLnBrk="1" hangingPunct="1">
              <a:defRPr/>
            </a:pPr>
            <a:r>
              <a:rPr lang="de-CH" sz="2400" dirty="0"/>
              <a:t>I</a:t>
            </a:r>
            <a:r>
              <a:rPr lang="de-CH" sz="2400" dirty="0" smtClean="0"/>
              <a:t>st sie Teil der Status- oder der Verteilungsgerechtigkeit?</a:t>
            </a:r>
          </a:p>
          <a:p>
            <a:pPr marL="0" indent="0" eaLnBrk="1" hangingPunct="1">
              <a:defRPr/>
            </a:pPr>
            <a:endParaRPr lang="de-CH" sz="2400" dirty="0"/>
          </a:p>
          <a:p>
            <a:pPr marL="0" indent="0" eaLnBrk="1" hangingPunct="1">
              <a:defRPr/>
            </a:pPr>
            <a:r>
              <a:rPr lang="de-CH" sz="2400" b="1" dirty="0" smtClean="0"/>
              <a:t>Für Statusgerechtigkeit (strikte Gleichheit)</a:t>
            </a:r>
          </a:p>
          <a:p>
            <a:pPr marL="0" indent="0" eaLnBrk="1" hangingPunct="1">
              <a:defRPr/>
            </a:pPr>
            <a:r>
              <a:rPr lang="de-CH" sz="2400" dirty="0" smtClean="0"/>
              <a:t>Ja, für Teilnahme an Umweltpolitik  &amp; Gleichheit in Basisgütern </a:t>
            </a:r>
            <a:r>
              <a:rPr lang="de-CH" sz="2400" dirty="0" smtClean="0"/>
              <a:t>(Beispiel: Buslinien in allen Stadtteilen)</a:t>
            </a:r>
            <a:endParaRPr lang="de-CH" sz="2400" dirty="0"/>
          </a:p>
          <a:p>
            <a:pPr marL="0" indent="0" eaLnBrk="1" hangingPunct="1">
              <a:defRPr/>
            </a:pPr>
            <a:endParaRPr lang="de-CH" sz="2400" dirty="0" smtClean="0"/>
          </a:p>
          <a:p>
            <a:pPr marL="0" indent="0" eaLnBrk="1" hangingPunct="1">
              <a:defRPr/>
            </a:pPr>
            <a:r>
              <a:rPr lang="de-CH" sz="2400" b="1" dirty="0" smtClean="0"/>
              <a:t>Für Verteilungsgerechtigkeit (gerechte Ungleichheit)</a:t>
            </a:r>
          </a:p>
          <a:p>
            <a:pPr marL="0" indent="0" eaLnBrk="1" hangingPunct="1">
              <a:defRPr/>
            </a:pPr>
            <a:r>
              <a:rPr lang="de-CH" sz="2400" dirty="0" smtClean="0"/>
              <a:t>Ja, </a:t>
            </a:r>
            <a:r>
              <a:rPr lang="de-CH" sz="2400" dirty="0" smtClean="0"/>
              <a:t>Ungleichheite</a:t>
            </a:r>
            <a:r>
              <a:rPr lang="de-CH" sz="2400" dirty="0" smtClean="0"/>
              <a:t>n jenseits der Basisgüter. (Beispiel: mehr Parks und Bäume in manchen Stadtteilen)</a:t>
            </a:r>
            <a:endParaRPr lang="de-CH" sz="2400" dirty="0"/>
          </a:p>
          <a:p>
            <a:pPr marL="0" indent="0" eaLnBrk="1" hangingPunct="1">
              <a:defRPr/>
            </a:pP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62478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8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2) </a:t>
            </a:r>
            <a:r>
              <a:rPr lang="de-CH" sz="1600" i="1" dirty="0" smtClean="0"/>
              <a:t>Gerechtigkeit</a:t>
            </a:r>
            <a:r>
              <a:rPr lang="de-CH" sz="1600" dirty="0" smtClean="0"/>
              <a:t> in Umweltgerechtigkeit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1850"/>
            <a:ext cx="8352928" cy="554947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CH" sz="2400" b="1" dirty="0" smtClean="0"/>
              <a:t>Verbindungsversuch der beiden Anteile in der U-Gerechtigkeit</a:t>
            </a:r>
            <a:endParaRPr lang="de-CH" sz="2400" dirty="0"/>
          </a:p>
          <a:p>
            <a:pPr marL="0" indent="0" eaLnBrk="1" hangingPunct="1">
              <a:defRPr/>
            </a:pPr>
            <a:r>
              <a:rPr lang="de-CH" sz="2400" b="1" dirty="0" smtClean="0"/>
              <a:t>Statusgerechtigkeit bei Umweltgütern</a:t>
            </a:r>
          </a:p>
          <a:p>
            <a:pPr marL="0" indent="0" eaLnBrk="1" hangingPunct="1">
              <a:defRPr/>
            </a:pPr>
            <a:r>
              <a:rPr lang="de-CH" sz="2400" dirty="0" smtClean="0"/>
              <a:t>Weil</a:t>
            </a:r>
            <a:r>
              <a:rPr lang="de-CH" sz="2400" b="1" dirty="0" smtClean="0"/>
              <a:t> </a:t>
            </a:r>
            <a:r>
              <a:rPr lang="de-CH" sz="2400" dirty="0" smtClean="0"/>
              <a:t>Umweltressourcen </a:t>
            </a:r>
            <a:r>
              <a:rPr lang="de-CH" sz="2400" b="1" dirty="0" smtClean="0"/>
              <a:t>kollektiv</a:t>
            </a:r>
            <a:r>
              <a:rPr lang="de-CH" sz="2400" dirty="0" smtClean="0"/>
              <a:t> besessen werden, gibt es einen </a:t>
            </a:r>
            <a:r>
              <a:rPr lang="de-CH" sz="2400" b="1" dirty="0" smtClean="0"/>
              <a:t>gleichen</a:t>
            </a:r>
            <a:r>
              <a:rPr lang="de-CH" sz="2400" dirty="0" smtClean="0"/>
              <a:t> Basisbesitz an diesen Gütern. Basisbesitz wird definiert durch ein </a:t>
            </a:r>
            <a:r>
              <a:rPr lang="de-CH" sz="2400" b="1" dirty="0" err="1" smtClean="0"/>
              <a:t>Suffizienzkriterium</a:t>
            </a:r>
            <a:r>
              <a:rPr lang="de-CH" sz="2400" dirty="0" smtClean="0"/>
              <a:t>.</a:t>
            </a:r>
          </a:p>
          <a:p>
            <a:pPr marL="0" indent="0" eaLnBrk="1" hangingPunct="1">
              <a:defRPr/>
            </a:pPr>
            <a:r>
              <a:rPr lang="de-CH" sz="2400" b="1" dirty="0" smtClean="0"/>
              <a:t>Probleme</a:t>
            </a:r>
            <a:r>
              <a:rPr lang="de-CH" sz="2400" dirty="0" smtClean="0"/>
              <a:t> der </a:t>
            </a:r>
            <a:r>
              <a:rPr lang="de-CH" sz="2400" dirty="0" err="1" smtClean="0"/>
              <a:t>Operationalisierung</a:t>
            </a:r>
            <a:r>
              <a:rPr lang="de-CH" sz="2400" dirty="0" smtClean="0"/>
              <a:t> dieses Prinzips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Gesundheit (Expertendissens, Langfristigkeit, Risikomentalitäten)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Sinn von Suffizienz bei Gesundheit? (durchgängige Grad.)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Lebensqualität (Konflikt natürliche/künstliche Umwelt)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de-CH" sz="2400" dirty="0" smtClean="0"/>
              <a:t>Kulturabhängigkeit (internationales Gefälle)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81938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0786040-375C-7C42-8E82-6EF04FAF11BA}" type="slidenum">
              <a:rPr lang="de-CH"/>
              <a:pPr>
                <a:defRPr/>
              </a:pPr>
              <a:t>9</a:t>
            </a:fld>
            <a:endParaRPr lang="de-C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CH" sz="1600" dirty="0" smtClean="0"/>
              <a:t>2) </a:t>
            </a:r>
            <a:r>
              <a:rPr lang="de-CH" sz="1600" i="1" dirty="0" smtClean="0"/>
              <a:t>Gerechtigkeit</a:t>
            </a:r>
            <a:r>
              <a:rPr lang="de-CH" sz="1600" dirty="0" smtClean="0"/>
              <a:t> in Umweltgerechtigkeit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1850"/>
            <a:ext cx="8568952" cy="5549478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de-CH" sz="2400" b="1" dirty="0" smtClean="0"/>
              <a:t> Zwei Gerechtigkeits-‘</a:t>
            </a:r>
            <a:r>
              <a:rPr lang="de-CH" sz="2400" b="1" dirty="0" err="1" smtClean="0"/>
              <a:t>philosophien</a:t>
            </a:r>
            <a:r>
              <a:rPr lang="de-CH" sz="2400" b="1" dirty="0" smtClean="0"/>
              <a:t>‘</a:t>
            </a:r>
          </a:p>
          <a:p>
            <a:pPr marL="0" indent="0" eaLnBrk="1" hangingPunct="1">
              <a:lnSpc>
                <a:spcPct val="50000"/>
              </a:lnSpc>
              <a:defRPr/>
            </a:pPr>
            <a:endParaRPr lang="de-CH" sz="2400" dirty="0"/>
          </a:p>
          <a:p>
            <a:pPr marL="0" indent="0" eaLnBrk="1" hangingPunct="1">
              <a:defRPr/>
            </a:pPr>
            <a:r>
              <a:rPr lang="de-CH" sz="2400" b="1" dirty="0" err="1" smtClean="0"/>
              <a:t>Postulatorische</a:t>
            </a:r>
            <a:r>
              <a:rPr lang="de-CH" sz="2400" b="1" dirty="0" smtClean="0"/>
              <a:t> &amp; politische Gerechtigkeit</a:t>
            </a:r>
          </a:p>
          <a:p>
            <a:pPr marL="0" indent="0" eaLnBrk="1" hangingPunct="1">
              <a:defRPr/>
            </a:pPr>
            <a:r>
              <a:rPr lang="de-CH" sz="2400" dirty="0" smtClean="0"/>
              <a:t>Gerechtigkeitsanspruch beruht auf einem Postulat, das bestenfalls mit anderen Postulaten begründet wird. </a:t>
            </a:r>
          </a:p>
          <a:p>
            <a:pPr marL="0" indent="0" eaLnBrk="1" hangingPunct="1">
              <a:defRPr/>
            </a:pPr>
            <a:r>
              <a:rPr lang="de-CH" sz="2400" b="1" dirty="0" smtClean="0"/>
              <a:t>Beispiel</a:t>
            </a:r>
            <a:r>
              <a:rPr lang="de-CH" sz="2400" dirty="0" smtClean="0"/>
              <a:t>: ‚Menschenrecht‘ auf ‚sauberes Wasser</a:t>
            </a:r>
            <a:r>
              <a:rPr lang="de-CH" sz="2400" dirty="0" smtClean="0"/>
              <a:t>‘.</a:t>
            </a:r>
            <a:endParaRPr lang="de-CH" sz="2400" dirty="0"/>
          </a:p>
          <a:p>
            <a:pPr marL="0" indent="0" eaLnBrk="1" hangingPunct="1">
              <a:defRPr/>
            </a:pPr>
            <a:r>
              <a:rPr lang="de-CH" sz="2400" b="1" dirty="0" smtClean="0"/>
              <a:t>Genealogische Gerechtigkeit</a:t>
            </a:r>
          </a:p>
          <a:p>
            <a:pPr marL="0" indent="0" eaLnBrk="1" hangingPunct="1">
              <a:defRPr/>
            </a:pPr>
            <a:r>
              <a:rPr lang="de-CH" sz="2400" dirty="0" smtClean="0"/>
              <a:t>Gerechtigkeitsanspruch beruht auf einer Norm, die einer sozialen Praxis entspricht oder in Übereinstimmung mit den Interessen einer Gesellschaft/Gruppe steht. </a:t>
            </a:r>
          </a:p>
          <a:p>
            <a:pPr marL="0" indent="0" eaLnBrk="1" hangingPunct="1">
              <a:defRPr/>
            </a:pPr>
            <a:r>
              <a:rPr lang="de-CH" sz="2400" b="1" dirty="0" smtClean="0"/>
              <a:t>Beispiel</a:t>
            </a:r>
            <a:r>
              <a:rPr lang="de-CH" sz="2400" dirty="0" smtClean="0"/>
              <a:t>: Wasser als Gut auf dem Hintergrund eines kooperativen Austauschs, in dem dem Nutzen des Wassers das Bereitstellen/Verunreinigen des Wassers gegenübersteht.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07334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zh_praesentation_informell_d_philsem">
  <a:themeElements>
    <a:clrScheme name="uzh_praesentation_informell_d 1">
      <a:dk1>
        <a:srgbClr val="000000"/>
      </a:dk1>
      <a:lt1>
        <a:srgbClr val="FFFFFF"/>
      </a:lt1>
      <a:dk2>
        <a:srgbClr val="0028A5"/>
      </a:dk2>
      <a:lt2>
        <a:srgbClr val="808080"/>
      </a:lt2>
      <a:accent1>
        <a:srgbClr val="0028A5"/>
      </a:accent1>
      <a:accent2>
        <a:srgbClr val="A3ADB7"/>
      </a:accent2>
      <a:accent3>
        <a:srgbClr val="FFFFFF"/>
      </a:accent3>
      <a:accent4>
        <a:srgbClr val="000000"/>
      </a:accent4>
      <a:accent5>
        <a:srgbClr val="AAACCF"/>
      </a:accent5>
      <a:accent6>
        <a:srgbClr val="939CA6"/>
      </a:accent6>
      <a:hlink>
        <a:srgbClr val="DC6027"/>
      </a:hlink>
      <a:folHlink>
        <a:srgbClr val="000000"/>
      </a:folHlink>
    </a:clrScheme>
    <a:fontScheme name="uzh_praesentation_informell_d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uzh_praesentation_informell_d 1">
        <a:dk1>
          <a:srgbClr val="000000"/>
        </a:dk1>
        <a:lt1>
          <a:srgbClr val="FFFFFF"/>
        </a:lt1>
        <a:dk2>
          <a:srgbClr val="0028A5"/>
        </a:dk2>
        <a:lt2>
          <a:srgbClr val="808080"/>
        </a:lt2>
        <a:accent1>
          <a:srgbClr val="0028A5"/>
        </a:accent1>
        <a:accent2>
          <a:srgbClr val="A3ADB7"/>
        </a:accent2>
        <a:accent3>
          <a:srgbClr val="FFFFFF"/>
        </a:accent3>
        <a:accent4>
          <a:srgbClr val="000000"/>
        </a:accent4>
        <a:accent5>
          <a:srgbClr val="AAACCF"/>
        </a:accent5>
        <a:accent6>
          <a:srgbClr val="939CA6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uzh_praesentation_informell_d_philsem.pot</Template>
  <TotalTime>0</TotalTime>
  <Words>1724</Words>
  <Application>Microsoft Macintosh PowerPoint</Application>
  <PresentationFormat>Bildschirmpräsentation (4:3)</PresentationFormat>
  <Paragraphs>221</Paragraphs>
  <Slides>26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uzh_praesentation_informell_d_philsem</vt:lpstr>
      <vt:lpstr>Umweltgerechtigkeit – was ist das?</vt:lpstr>
      <vt:lpstr>Inhalt</vt:lpstr>
      <vt:lpstr>1) Umwelt in Umweltgerechtigkeit</vt:lpstr>
      <vt:lpstr>1) Umwelt in Umweltgerechtigkeit</vt:lpstr>
      <vt:lpstr>1) Umwelt in Umweltgerechtigkeit</vt:lpstr>
      <vt:lpstr>2) Gerechtigkeit in Umweltgerechtigkeit</vt:lpstr>
      <vt:lpstr>2) Gerechtigkeit in Umweltgerechtigkeit</vt:lpstr>
      <vt:lpstr>2) Gerechtigkeit in Umweltgerechtigkeit</vt:lpstr>
      <vt:lpstr>2) Gerechtigkeit in Umweltgerechtigkeit</vt:lpstr>
      <vt:lpstr> 3) Ökologische Gerechtigkeit: Kernprobleme</vt:lpstr>
      <vt:lpstr> 3) Ökologische Gerechtigkeit: Kernprobleme</vt:lpstr>
      <vt:lpstr> 3) Ökologische Gerechtigkeit: Kernprobleme</vt:lpstr>
      <vt:lpstr> 3) Ökologische Gerechtigkeit: Kernprobleme</vt:lpstr>
      <vt:lpstr> 3) Ökologische Gerechtigkeit: Kernprobleme</vt:lpstr>
      <vt:lpstr>4) Lebensumweltgerechtigkeit: Platzierungsprinzip</vt:lpstr>
      <vt:lpstr>4) Lebensumweltgerechtigkeit: Platzierungsprinzip</vt:lpstr>
      <vt:lpstr>4) Lebensumweltgerechtigkeit: Platzierungsprinzip</vt:lpstr>
      <vt:lpstr>4) Lebensumweltgerechtigkeit: Platzierungsprinzip</vt:lpstr>
      <vt:lpstr>4) Lebensumweltgerechtigkeit: Platzierungsprinzip</vt:lpstr>
      <vt:lpstr>5) Gerechte Luft?</vt:lpstr>
      <vt:lpstr>5) Gerechte Luft?</vt:lpstr>
      <vt:lpstr>6) Müll und Fluten</vt:lpstr>
      <vt:lpstr>6) Müll und Fluten</vt:lpstr>
      <vt:lpstr>7) Gerechter Grünraum?</vt:lpstr>
      <vt:lpstr>7) Gerechter Grünraum?</vt:lpstr>
      <vt:lpstr>Alternative: Gerechtes Segeln im Müll?</vt:lpstr>
    </vt:vector>
  </TitlesOfParts>
  <Company>Philsem Universität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Präsentation</dc:title>
  <dc:creator>Administrator</dc:creator>
  <dc:description>Vorlage uzh_praesentation_informell_d MSO2003 v1 23.04.2010</dc:description>
  <cp:lastModifiedBy>Anton Leist</cp:lastModifiedBy>
  <cp:revision>177</cp:revision>
  <dcterms:created xsi:type="dcterms:W3CDTF">2010-10-31T14:57:52Z</dcterms:created>
  <dcterms:modified xsi:type="dcterms:W3CDTF">2014-06-27T12:10:31Z</dcterms:modified>
</cp:coreProperties>
</file>